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315" r:id="rId6"/>
    <p:sldId id="277" r:id="rId7"/>
    <p:sldId id="278" r:id="rId8"/>
    <p:sldId id="279" r:id="rId9"/>
    <p:sldId id="310" r:id="rId10"/>
    <p:sldId id="312" r:id="rId11"/>
    <p:sldId id="285" r:id="rId12"/>
    <p:sldId id="316" r:id="rId13"/>
    <p:sldId id="303" r:id="rId14"/>
    <p:sldId id="281" r:id="rId15"/>
    <p:sldId id="280" r:id="rId16"/>
    <p:sldId id="283" r:id="rId17"/>
    <p:sldId id="282" r:id="rId18"/>
    <p:sldId id="304" r:id="rId19"/>
    <p:sldId id="318" r:id="rId20"/>
    <p:sldId id="293" r:id="rId21"/>
    <p:sldId id="286" r:id="rId22"/>
    <p:sldId id="317" r:id="rId23"/>
    <p:sldId id="292" r:id="rId24"/>
    <p:sldId id="309" r:id="rId25"/>
    <p:sldId id="287" r:id="rId26"/>
    <p:sldId id="307" r:id="rId27"/>
    <p:sldId id="308" r:id="rId28"/>
    <p:sldId id="313" r:id="rId29"/>
    <p:sldId id="314" r:id="rId30"/>
    <p:sldId id="311" r:id="rId31"/>
    <p:sldId id="291" r:id="rId32"/>
    <p:sldId id="289" r:id="rId33"/>
    <p:sldId id="276" r:id="rId34"/>
    <p:sldId id="294" r:id="rId35"/>
    <p:sldId id="295" r:id="rId36"/>
    <p:sldId id="296" r:id="rId37"/>
    <p:sldId id="297" r:id="rId38"/>
    <p:sldId id="298" r:id="rId39"/>
    <p:sldId id="299" r:id="rId40"/>
    <p:sldId id="288" r:id="rId41"/>
    <p:sldId id="305" r:id="rId42"/>
    <p:sldId id="290" r:id="rId43"/>
    <p:sldId id="284" r:id="rId44"/>
    <p:sldId id="27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2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598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EA68BC1-0214-475A-AAEB-F2C106BEDF3D}">
      <dgm:prSet custT="1"/>
      <dgm:spPr/>
      <dgm:t>
        <a:bodyPr/>
        <a:lstStyle/>
        <a:p>
          <a:r>
            <a:rPr lang="en-US" sz="2000" b="1" dirty="0">
              <a:latin typeface="+mj-lt"/>
              <a:ea typeface="Calibri" charset="0"/>
              <a:cs typeface="Calibri" charset="0"/>
            </a:rPr>
            <a:t>Title</a:t>
          </a:r>
          <a:endParaRPr lang="en-US" sz="2100" b="1" dirty="0">
            <a:latin typeface="+mj-lt"/>
          </a:endParaRPr>
        </a:p>
      </dgm:t>
    </dgm:pt>
    <dgm:pt modelId="{D39F5498-D166-4D4F-959E-220D13F281F2}" type="parTrans" cxnId="{4A7F6715-186E-49A7-B901-131CC9610C6D}">
      <dgm:prSet/>
      <dgm:spPr/>
      <dgm:t>
        <a:bodyPr/>
        <a:lstStyle/>
        <a:p>
          <a:endParaRPr lang="en-US"/>
        </a:p>
      </dgm:t>
    </dgm:pt>
    <dgm:pt modelId="{D52D63DB-7300-43C9-9B4D-DCAB119753ED}" type="sibTrans" cxnId="{4A7F6715-186E-49A7-B901-131CC9610C6D}">
      <dgm:prSet/>
      <dgm:spPr/>
      <dgm:t>
        <a:bodyPr/>
        <a:lstStyle/>
        <a:p>
          <a:endParaRPr lang="en-US"/>
        </a:p>
      </dgm:t>
    </dgm:pt>
    <dgm:pt modelId="{6E78410F-604C-43A6-A991-1F6A0685C76E}">
      <dgm:prSet custT="1"/>
      <dgm:spPr/>
      <dgm:t>
        <a:bodyPr lIns="182880" tIns="182880" rIns="182880" bIns="182880"/>
        <a:lstStyle/>
        <a:p>
          <a:pPr marL="0">
            <a:lnSpc>
              <a:spcPct val="100000"/>
            </a:lnSpc>
            <a:buNone/>
          </a:pPr>
          <a:r>
            <a:rPr lang="en-US" sz="1800" b="0" i="0" dirty="0"/>
            <a:t>To start a presentation, go to the Slide Show tab, and select From Beginning.</a:t>
          </a:r>
          <a:endParaRPr lang="en-US" sz="1800" dirty="0">
            <a:latin typeface="Calibri" charset="0"/>
            <a:ea typeface="Calibri" charset="0"/>
            <a:cs typeface="Calibri" charset="0"/>
          </a:endParaRPr>
        </a:p>
      </dgm:t>
    </dgm:pt>
    <dgm:pt modelId="{B87758DC-95B9-415D-8FA2-3A592F03EEB6}" type="parTrans" cxnId="{E6E94786-140A-4645-ACBD-B11A56308E02}">
      <dgm:prSet/>
      <dgm:spPr/>
      <dgm:t>
        <a:bodyPr/>
        <a:lstStyle/>
        <a:p>
          <a:endParaRPr lang="en-US"/>
        </a:p>
      </dgm:t>
    </dgm:pt>
    <dgm:pt modelId="{81ADE71D-3BBC-45B9-8FE7-89C53F21FB8E}" type="sibTrans" cxnId="{E6E94786-140A-4645-ACBD-B11A56308E02}">
      <dgm:prSet/>
      <dgm:spPr/>
      <dgm:t>
        <a:bodyPr/>
        <a:lstStyle/>
        <a:p>
          <a:endParaRPr lang="en-US"/>
        </a:p>
      </dgm:t>
    </dgm:pt>
    <dgm:pt modelId="{57B30C7E-2C98-474C-972A-4A9F013596F6}">
      <dgm:prSet custT="1"/>
      <dgm:spPr/>
      <dgm:t>
        <a:bodyPr/>
        <a:lstStyle/>
        <a:p>
          <a:r>
            <a:rPr lang="en-US" sz="2000" b="1" dirty="0">
              <a:latin typeface="+mj-lt"/>
              <a:ea typeface="Calibri" charset="0"/>
              <a:cs typeface="Calibri" charset="0"/>
            </a:rPr>
            <a:t>Title</a:t>
          </a:r>
        </a:p>
      </dgm:t>
    </dgm:pt>
    <dgm:pt modelId="{3C56CB1B-7905-41E8-90E6-A55A14BA7821}" type="parTrans" cxnId="{13126A2F-129D-4762-93CF-9798949EB589}">
      <dgm:prSet/>
      <dgm:spPr/>
      <dgm:t>
        <a:bodyPr/>
        <a:lstStyle/>
        <a:p>
          <a:endParaRPr lang="en-US"/>
        </a:p>
      </dgm:t>
    </dgm:pt>
    <dgm:pt modelId="{7F14057D-1A20-4F64-A110-C77AC5F00602}" type="sibTrans" cxnId="{13126A2F-129D-4762-93CF-9798949EB589}">
      <dgm:prSet/>
      <dgm:spPr/>
      <dgm:t>
        <a:bodyPr/>
        <a:lstStyle/>
        <a:p>
          <a:endParaRPr lang="en-US"/>
        </a:p>
      </dgm:t>
    </dgm:pt>
    <dgm:pt modelId="{B45FF3C1-5A75-4E4C-B2B6-84B0FAC421C2}">
      <dgm:prSet custT="1"/>
      <dgm:spPr/>
      <dgm:t>
        <a:bodyPr lIns="182880" tIns="182880" rIns="182880" bIns="182880"/>
        <a:lstStyle/>
        <a:p>
          <a:pPr marL="0">
            <a:lnSpc>
              <a:spcPct val="100000"/>
            </a:lnSpc>
            <a:buNone/>
          </a:pPr>
          <a:r>
            <a:rPr lang="en-US" sz="1800" b="0" i="0" dirty="0"/>
            <a:t>To display Presenter view, in Slide Show view, on the control bar at the bottom left select the three dots, and then Show Presenter View. </a:t>
          </a:r>
          <a:endParaRPr lang="en-US" sz="1800" dirty="0">
            <a:latin typeface="Calibri" charset="0"/>
            <a:ea typeface="Calibri" charset="0"/>
            <a:cs typeface="Calibri" charset="0"/>
          </a:endParaRPr>
        </a:p>
      </dgm:t>
    </dgm:pt>
    <dgm:pt modelId="{34A81C80-FF70-48EA-B442-BDB1EF403754}" type="parTrans" cxnId="{D6AF6FC0-4B56-4246-AC09-69D41F1CFC6B}">
      <dgm:prSet/>
      <dgm:spPr/>
      <dgm:t>
        <a:bodyPr/>
        <a:lstStyle/>
        <a:p>
          <a:endParaRPr lang="en-US"/>
        </a:p>
      </dgm:t>
    </dgm:pt>
    <dgm:pt modelId="{5B9815BA-8A8F-4251-B182-AD39A4FE26DD}" type="sibTrans" cxnId="{D6AF6FC0-4B56-4246-AC09-69D41F1CFC6B}">
      <dgm:prSet/>
      <dgm:spPr/>
      <dgm:t>
        <a:bodyPr/>
        <a:lstStyle/>
        <a:p>
          <a:endParaRPr lang="en-US"/>
        </a:p>
      </dgm:t>
    </dgm:pt>
    <dgm:pt modelId="{0A954AA6-C6B0-4271-8792-CCCE30CE7D69}">
      <dgm:prSet custT="1"/>
      <dgm:spPr/>
      <dgm:t>
        <a:bodyPr/>
        <a:lstStyle/>
        <a:p>
          <a:r>
            <a:rPr lang="en-US" sz="2000" b="1" dirty="0">
              <a:latin typeface="+mj-lt"/>
              <a:ea typeface="Calibri" charset="0"/>
              <a:cs typeface="Calibri" charset="0"/>
            </a:rPr>
            <a:t>Title</a:t>
          </a:r>
          <a:endParaRPr lang="en-US" sz="2100" b="1" dirty="0">
            <a:latin typeface="+mj-lt"/>
            <a:ea typeface="Calibri" charset="0"/>
            <a:cs typeface="Calibri" charset="0"/>
          </a:endParaRPr>
        </a:p>
      </dgm:t>
    </dgm:pt>
    <dgm:pt modelId="{81CA91A9-12C9-4000-A833-6528B617CCA1}" type="parTrans" cxnId="{61DE8435-87FC-4ED8-A1D9-A0E36224C192}">
      <dgm:prSet/>
      <dgm:spPr/>
      <dgm:t>
        <a:bodyPr/>
        <a:lstStyle/>
        <a:p>
          <a:endParaRPr lang="en-US"/>
        </a:p>
      </dgm:t>
    </dgm:pt>
    <dgm:pt modelId="{7635DF39-FFCE-4F67-A43A-C3F7B847830D}" type="sibTrans" cxnId="{61DE8435-87FC-4ED8-A1D9-A0E36224C192}">
      <dgm:prSet/>
      <dgm:spPr/>
      <dgm:t>
        <a:bodyPr/>
        <a:lstStyle/>
        <a:p>
          <a:endParaRPr lang="en-US"/>
        </a:p>
      </dgm:t>
    </dgm:pt>
    <dgm:pt modelId="{838BD54C-88AD-40D7-AF5F-AB65EB0898A5}">
      <dgm:prSet custT="1"/>
      <dgm:spPr/>
      <dgm:t>
        <a:bodyPr lIns="182880" tIns="182880" rIns="182880" bIns="182880"/>
        <a:lstStyle/>
        <a:p>
          <a:pPr marL="0">
            <a:lnSpc>
              <a:spcPct val="100000"/>
            </a:lnSpc>
            <a:buNone/>
          </a:pPr>
          <a:r>
            <a:rPr lang="en-US" sz="1800" b="0" i="0" dirty="0"/>
            <a:t>During your presentation, the speaker notes are visible on your monitor, but aren't visible to the audience. </a:t>
          </a:r>
          <a:endParaRPr lang="en-US" sz="1800" dirty="0">
            <a:latin typeface="Calibri" charset="0"/>
            <a:ea typeface="Calibri" charset="0"/>
            <a:cs typeface="Calibri" charset="0"/>
          </a:endParaRPr>
        </a:p>
      </dgm:t>
    </dgm:pt>
    <dgm:pt modelId="{FD106F30-FED7-4A4D-9063-A51FC1861B8D}" type="parTrans" cxnId="{122438FB-0EB1-4DC7-B97A-C5EDE3236321}">
      <dgm:prSet/>
      <dgm:spPr/>
      <dgm:t>
        <a:bodyPr/>
        <a:lstStyle/>
        <a:p>
          <a:endParaRPr lang="en-US"/>
        </a:p>
      </dgm:t>
    </dgm:pt>
    <dgm:pt modelId="{C5AC6457-3C00-4583-9061-8DA5017D63FF}" type="sibTrans" cxnId="{122438FB-0EB1-4DC7-B97A-C5EDE3236321}">
      <dgm:prSet/>
      <dgm:spPr/>
      <dgm:t>
        <a:bodyPr/>
        <a:lstStyle/>
        <a:p>
          <a:endParaRPr lang="en-US"/>
        </a:p>
      </dgm:t>
    </dgm:pt>
    <dgm:pt modelId="{1E1BD5C7-7E98-4E9C-980A-6231C710F86D}">
      <dgm:prSet custT="1"/>
      <dgm:spPr/>
      <dgm:t>
        <a:bodyPr/>
        <a:lstStyle/>
        <a:p>
          <a:r>
            <a:rPr lang="en-US" sz="2000" b="1" dirty="0">
              <a:latin typeface="+mj-lt"/>
              <a:ea typeface="Calibri" charset="0"/>
              <a:cs typeface="Calibri" charset="0"/>
            </a:rPr>
            <a:t>Title</a:t>
          </a:r>
        </a:p>
      </dgm:t>
    </dgm:pt>
    <dgm:pt modelId="{63D0BD99-D324-4743-A063-0F16264E6A03}" type="parTrans" cxnId="{F291143C-5080-4FD6-BEEA-B126FBAFEC70}">
      <dgm:prSet/>
      <dgm:spPr/>
      <dgm:t>
        <a:bodyPr/>
        <a:lstStyle/>
        <a:p>
          <a:endParaRPr lang="en-US"/>
        </a:p>
      </dgm:t>
    </dgm:pt>
    <dgm:pt modelId="{BDC49242-DD3A-494A-A4AF-E750AD6D3DAB}" type="sibTrans" cxnId="{F291143C-5080-4FD6-BEEA-B126FBAFEC70}">
      <dgm:prSet/>
      <dgm:spPr/>
      <dgm:t>
        <a:bodyPr/>
        <a:lstStyle/>
        <a:p>
          <a:endParaRPr lang="en-US"/>
        </a:p>
      </dgm:t>
    </dgm:pt>
    <dgm:pt modelId="{A0B60079-4AAF-49AC-8F08-8A2DFAEE29DB}">
      <dgm:prSet custT="1"/>
      <dgm:spPr/>
      <dgm:t>
        <a:bodyPr lIns="182880" tIns="182880" rIns="182880" bIns="182880"/>
        <a:lstStyle/>
        <a:p>
          <a:pPr marL="0">
            <a:lnSpc>
              <a:spcPct val="100000"/>
            </a:lnSpc>
            <a:buNone/>
          </a:pPr>
          <a:r>
            <a:rPr lang="en-US" sz="1800" b="0" i="0" dirty="0"/>
            <a:t>The Notes pane is a box that appears below each slide. Tap it to add notes. </a:t>
          </a:r>
          <a:endParaRPr lang="en-US" sz="1800" dirty="0">
            <a:latin typeface="Calibri" charset="0"/>
            <a:ea typeface="Calibri" charset="0"/>
            <a:cs typeface="Calibri" charset="0"/>
          </a:endParaRPr>
        </a:p>
      </dgm:t>
    </dgm:pt>
    <dgm:pt modelId="{94E190C2-DE76-4E92-9B8B-12C8AC85398D}" type="parTrans" cxnId="{DA65D739-98AB-49B5-B28F-78D06B43157F}">
      <dgm:prSet/>
      <dgm:spPr/>
      <dgm:t>
        <a:bodyPr/>
        <a:lstStyle/>
        <a:p>
          <a:endParaRPr lang="en-US"/>
        </a:p>
      </dgm:t>
    </dgm:pt>
    <dgm:pt modelId="{B3783AFC-A7BD-4A0E-8A53-49FBB33EB50F}" type="sibTrans" cxnId="{DA65D739-98AB-49B5-B28F-78D06B43157F}">
      <dgm:prSet/>
      <dgm:spPr/>
      <dgm:t>
        <a:bodyPr/>
        <a:lstStyle/>
        <a:p>
          <a:endParaRPr lang="en-US"/>
        </a:p>
      </dgm:t>
    </dgm:pt>
    <dgm:pt modelId="{13416990-6629-4AE4-B0B2-7DE8418884DB}">
      <dgm:prSet custT="1"/>
      <dgm:spPr/>
      <dgm:t>
        <a:bodyPr/>
        <a:lstStyle/>
        <a:p>
          <a:r>
            <a:rPr lang="en-US" sz="1800" b="1" dirty="0">
              <a:latin typeface="+mj-lt"/>
              <a:ea typeface="Calibri" charset="0"/>
              <a:cs typeface="Calibri" charset="0"/>
            </a:rPr>
            <a:t>Title</a:t>
          </a:r>
        </a:p>
      </dgm:t>
    </dgm:pt>
    <dgm:pt modelId="{180D8207-97DB-48B4-AFB6-E1571502D51D}" type="parTrans" cxnId="{88C7DEFE-ACEF-4A9F-B154-781CBBFCBE18}">
      <dgm:prSet/>
      <dgm:spPr/>
      <dgm:t>
        <a:bodyPr/>
        <a:lstStyle/>
        <a:p>
          <a:endParaRPr lang="en-US"/>
        </a:p>
      </dgm:t>
    </dgm:pt>
    <dgm:pt modelId="{355D6E8A-518E-4B49-955A-8C7CE0CBDA24}" type="sibTrans" cxnId="{88C7DEFE-ACEF-4A9F-B154-781CBBFCBE18}">
      <dgm:prSet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/>
        <a:lstStyle/>
        <a:p>
          <a:pPr marL="0">
            <a:lnSpc>
              <a:spcPct val="100000"/>
            </a:lnSpc>
            <a:buNone/>
          </a:pPr>
          <a:r>
            <a:rPr lang="en-US" sz="1800" b="0" i="0" dirty="0"/>
            <a:t>If you don’t see the Notes pane or it is completely minimized, click Notes on the task bar across the bottom of the PowerPoint window. </a:t>
          </a:r>
          <a:endParaRPr lang="en-US" sz="1800" dirty="0">
            <a:latin typeface="Calibri" charset="0"/>
            <a:ea typeface="Calibri" charset="0"/>
            <a:cs typeface="Calibri" charset="0"/>
          </a:endParaRP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917788B4-4702-452B-A9BF-BD370AC7C91D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54C7622E-B3EE-4BFC-B751-4B261C400F01}" type="pres">
      <dgm:prSet presAssocID="{CEA68BC1-0214-475A-AAEB-F2C106BEDF3D}" presName="composite" presStyleCnt="0"/>
      <dgm:spPr/>
    </dgm:pt>
    <dgm:pt modelId="{80A1A6DF-0273-4C9F-A1CF-A320F9DB6FD1}" type="pres">
      <dgm:prSet presAssocID="{CEA68BC1-0214-475A-AAEB-F2C106BEDF3D}" presName="parTx" presStyleLbl="alignNode1" presStyleIdx="0" presStyleCnt="5">
        <dgm:presLayoutVars>
          <dgm:chMax val="0"/>
          <dgm:chPref val="0"/>
        </dgm:presLayoutVars>
      </dgm:prSet>
      <dgm:spPr/>
    </dgm:pt>
    <dgm:pt modelId="{910C52EF-D1F5-4581-A150-24B263AF9343}" type="pres">
      <dgm:prSet presAssocID="{CEA68BC1-0214-475A-AAEB-F2C106BEDF3D}" presName="desTx" presStyleLbl="alignAccFollowNode1" presStyleIdx="0" presStyleCnt="5">
        <dgm:presLayoutVars/>
      </dgm:prSet>
      <dgm:spPr/>
    </dgm:pt>
    <dgm:pt modelId="{06DEF15E-2A95-4424-9CA3-93FFF5A22F97}" type="pres">
      <dgm:prSet presAssocID="{D52D63DB-7300-43C9-9B4D-DCAB119753ED}" presName="space" presStyleCnt="0"/>
      <dgm:spPr/>
    </dgm:pt>
    <dgm:pt modelId="{0D1CB9BF-C612-4FA5-A8ED-CBAA77D93857}" type="pres">
      <dgm:prSet presAssocID="{57B30C7E-2C98-474C-972A-4A9F013596F6}" presName="composite" presStyleCnt="0"/>
      <dgm:spPr/>
    </dgm:pt>
    <dgm:pt modelId="{1F484571-9C36-4EBC-94E8-740ECF59A9E8}" type="pres">
      <dgm:prSet presAssocID="{57B30C7E-2C98-474C-972A-4A9F013596F6}" presName="parTx" presStyleLbl="alignNode1" presStyleIdx="1" presStyleCnt="5">
        <dgm:presLayoutVars>
          <dgm:chMax val="0"/>
          <dgm:chPref val="0"/>
        </dgm:presLayoutVars>
      </dgm:prSet>
      <dgm:spPr/>
    </dgm:pt>
    <dgm:pt modelId="{8382FB71-379A-4A42-BEC2-AAF439B565D5}" type="pres">
      <dgm:prSet presAssocID="{57B30C7E-2C98-474C-972A-4A9F013596F6}" presName="desTx" presStyleLbl="alignAccFollowNode1" presStyleIdx="1" presStyleCnt="5">
        <dgm:presLayoutVars/>
      </dgm:prSet>
      <dgm:spPr/>
    </dgm:pt>
    <dgm:pt modelId="{CEAD898F-DA15-46A5-A07C-10D30E78B5E8}" type="pres">
      <dgm:prSet presAssocID="{7F14057D-1A20-4F64-A110-C77AC5F00602}" presName="space" presStyleCnt="0"/>
      <dgm:spPr/>
    </dgm:pt>
    <dgm:pt modelId="{BEA164EE-1450-4AEB-9527-4E22FBF3C1A8}" type="pres">
      <dgm:prSet presAssocID="{0A954AA6-C6B0-4271-8792-CCCE30CE7D69}" presName="composite" presStyleCnt="0"/>
      <dgm:spPr/>
    </dgm:pt>
    <dgm:pt modelId="{6B33ABE5-CEF1-4B39-82C3-F1FC644C0A8F}" type="pres">
      <dgm:prSet presAssocID="{0A954AA6-C6B0-4271-8792-CCCE30CE7D69}" presName="parTx" presStyleLbl="alignNode1" presStyleIdx="2" presStyleCnt="5">
        <dgm:presLayoutVars>
          <dgm:chMax val="0"/>
          <dgm:chPref val="0"/>
        </dgm:presLayoutVars>
      </dgm:prSet>
      <dgm:spPr/>
    </dgm:pt>
    <dgm:pt modelId="{D49AD3F7-B2B6-4709-A43B-C22DEB981B39}" type="pres">
      <dgm:prSet presAssocID="{0A954AA6-C6B0-4271-8792-CCCE30CE7D69}" presName="desTx" presStyleLbl="alignAccFollowNode1" presStyleIdx="2" presStyleCnt="5">
        <dgm:presLayoutVars/>
      </dgm:prSet>
      <dgm:spPr/>
    </dgm:pt>
    <dgm:pt modelId="{C83CA8A9-5873-4873-B14F-2F0E7FB2ABCC}" type="pres">
      <dgm:prSet presAssocID="{7635DF39-FFCE-4F67-A43A-C3F7B847830D}" presName="space" presStyleCnt="0"/>
      <dgm:spPr/>
    </dgm:pt>
    <dgm:pt modelId="{952DF76F-9AB8-4BB6-B004-372FA36D16E3}" type="pres">
      <dgm:prSet presAssocID="{1E1BD5C7-7E98-4E9C-980A-6231C710F86D}" presName="composite" presStyleCnt="0"/>
      <dgm:spPr/>
    </dgm:pt>
    <dgm:pt modelId="{4AE355A7-3A54-47B1-8CB5-F35120F77B1B}" type="pres">
      <dgm:prSet presAssocID="{1E1BD5C7-7E98-4E9C-980A-6231C710F86D}" presName="parTx" presStyleLbl="alignNode1" presStyleIdx="3" presStyleCnt="5">
        <dgm:presLayoutVars>
          <dgm:chMax val="0"/>
          <dgm:chPref val="0"/>
        </dgm:presLayoutVars>
      </dgm:prSet>
      <dgm:spPr/>
    </dgm:pt>
    <dgm:pt modelId="{C0A30CE6-D937-498A-8D1C-AB49CDB4AE52}" type="pres">
      <dgm:prSet presAssocID="{1E1BD5C7-7E98-4E9C-980A-6231C710F86D}" presName="desTx" presStyleLbl="alignAccFollowNode1" presStyleIdx="3" presStyleCnt="5">
        <dgm:presLayoutVars/>
      </dgm:prSet>
      <dgm:spPr/>
    </dgm:pt>
    <dgm:pt modelId="{5F52C0BF-6756-4EC5-B609-DFC97E73A4A5}" type="pres">
      <dgm:prSet presAssocID="{BDC49242-DD3A-494A-A4AF-E750AD6D3DAB}" presName="space" presStyleCnt="0"/>
      <dgm:spPr/>
    </dgm:pt>
    <dgm:pt modelId="{F042507F-C824-490E-948D-BDF8D9C669BD}" type="pres">
      <dgm:prSet presAssocID="{13416990-6629-4AE4-B0B2-7DE8418884DB}" presName="composite" presStyleCnt="0"/>
      <dgm:spPr/>
    </dgm:pt>
    <dgm:pt modelId="{1D3D5FCC-5789-4468-99A6-5D6A676B6013}" type="pres">
      <dgm:prSet presAssocID="{13416990-6629-4AE4-B0B2-7DE8418884DB}" presName="parTx" presStyleLbl="alignNode1" presStyleIdx="4" presStyleCnt="5">
        <dgm:presLayoutVars>
          <dgm:chMax val="0"/>
          <dgm:chPref val="0"/>
        </dgm:presLayoutVars>
      </dgm:prSet>
      <dgm:spPr/>
    </dgm:pt>
    <dgm:pt modelId="{44C7D37A-568B-4A53-88BE-8330DEF7D4A3}" type="pres">
      <dgm:prSet presAssocID="{13416990-6629-4AE4-B0B2-7DE8418884DB}" presName="desTx" presStyleLbl="alignAccFollowNode1" presStyleIdx="4" presStyleCnt="5">
        <dgm:presLayoutVars/>
      </dgm:prSet>
      <dgm:spPr/>
    </dgm:pt>
  </dgm:ptLst>
  <dgm:cxnLst>
    <dgm:cxn modelId="{4A7F6715-186E-49A7-B901-131CC9610C6D}" srcId="{0DD8915E-DC14-41D6-9BB5-F49E1C265163}" destId="{CEA68BC1-0214-475A-AAEB-F2C106BEDF3D}" srcOrd="0" destOrd="0" parTransId="{D39F5498-D166-4D4F-959E-220D13F281F2}" sibTransId="{D52D63DB-7300-43C9-9B4D-DCAB119753ED}"/>
    <dgm:cxn modelId="{88C0D421-0F9D-49BA-8817-FC936CC87FAC}" type="presOf" srcId="{B45FF3C1-5A75-4E4C-B2B6-84B0FAC421C2}" destId="{8382FB71-379A-4A42-BEC2-AAF439B565D5}" srcOrd="0" destOrd="0" presId="urn:microsoft.com/office/officeart/2016/7/layout/HorizontalActionList"/>
    <dgm:cxn modelId="{13126A2F-129D-4762-93CF-9798949EB589}" srcId="{0DD8915E-DC14-41D6-9BB5-F49E1C265163}" destId="{57B30C7E-2C98-474C-972A-4A9F013596F6}" srcOrd="1" destOrd="0" parTransId="{3C56CB1B-7905-41E8-90E6-A55A14BA7821}" sibTransId="{7F14057D-1A20-4F64-A110-C77AC5F00602}"/>
    <dgm:cxn modelId="{61DE8435-87FC-4ED8-A1D9-A0E36224C192}" srcId="{0DD8915E-DC14-41D6-9BB5-F49E1C265163}" destId="{0A954AA6-C6B0-4271-8792-CCCE30CE7D69}" srcOrd="2" destOrd="0" parTransId="{81CA91A9-12C9-4000-A833-6528B617CCA1}" sibTransId="{7635DF39-FFCE-4F67-A43A-C3F7B847830D}"/>
    <dgm:cxn modelId="{DA65D739-98AB-49B5-B28F-78D06B43157F}" srcId="{1E1BD5C7-7E98-4E9C-980A-6231C710F86D}" destId="{A0B60079-4AAF-49AC-8F08-8A2DFAEE29DB}" srcOrd="0" destOrd="0" parTransId="{94E190C2-DE76-4E92-9B8B-12C8AC85398D}" sibTransId="{B3783AFC-A7BD-4A0E-8A53-49FBB33EB50F}"/>
    <dgm:cxn modelId="{711E093C-AD42-45A4-8D40-A2D39702062E}" srcId="{13416990-6629-4AE4-B0B2-7DE8418884DB}" destId="{8FE81FEC-2664-411F-AEB3-065F29F52751}" srcOrd="0" destOrd="0" parTransId="{BCBC007E-0269-421B-9C41-DE26D5C3A822}" sibTransId="{80230EB7-7230-4881-A631-309C07417378}"/>
    <dgm:cxn modelId="{F291143C-5080-4FD6-BEEA-B126FBAFEC70}" srcId="{0DD8915E-DC14-41D6-9BB5-F49E1C265163}" destId="{1E1BD5C7-7E98-4E9C-980A-6231C710F86D}" srcOrd="3" destOrd="0" parTransId="{63D0BD99-D324-4743-A063-0F16264E6A03}" sibTransId="{BDC49242-DD3A-494A-A4AF-E750AD6D3DAB}"/>
    <dgm:cxn modelId="{7AF7564A-7BD3-438E-9B3C-14BD86824042}" type="presOf" srcId="{57B30C7E-2C98-474C-972A-4A9F013596F6}" destId="{1F484571-9C36-4EBC-94E8-740ECF59A9E8}" srcOrd="0" destOrd="0" presId="urn:microsoft.com/office/officeart/2016/7/layout/HorizontalActionList"/>
    <dgm:cxn modelId="{6AFDC150-9F77-4A36-A180-B36F17F720D5}" type="presOf" srcId="{1E1BD5C7-7E98-4E9C-980A-6231C710F86D}" destId="{4AE355A7-3A54-47B1-8CB5-F35120F77B1B}" srcOrd="0" destOrd="0" presId="urn:microsoft.com/office/officeart/2016/7/layout/HorizontalActionList"/>
    <dgm:cxn modelId="{9C4BCC70-6D73-47C9-B488-C135FF971FCD}" type="presOf" srcId="{13416990-6629-4AE4-B0B2-7DE8418884DB}" destId="{1D3D5FCC-5789-4468-99A6-5D6A676B6013}" srcOrd="0" destOrd="0" presId="urn:microsoft.com/office/officeart/2016/7/layout/HorizontalActionList"/>
    <dgm:cxn modelId="{E6E94786-140A-4645-ACBD-B11A56308E02}" srcId="{CEA68BC1-0214-475A-AAEB-F2C106BEDF3D}" destId="{6E78410F-604C-43A6-A991-1F6A0685C76E}" srcOrd="0" destOrd="0" parTransId="{B87758DC-95B9-415D-8FA2-3A592F03EEB6}" sibTransId="{81ADE71D-3BBC-45B9-8FE7-89C53F21FB8E}"/>
    <dgm:cxn modelId="{77938B8A-5AD8-4A5E-A030-55E04EAC32E6}" type="presOf" srcId="{6E78410F-604C-43A6-A991-1F6A0685C76E}" destId="{910C52EF-D1F5-4581-A150-24B263AF9343}" srcOrd="0" destOrd="0" presId="urn:microsoft.com/office/officeart/2016/7/layout/HorizontalActionList"/>
    <dgm:cxn modelId="{E440549C-0098-4200-80A6-FF88137F160F}" type="presOf" srcId="{0DD8915E-DC14-41D6-9BB5-F49E1C265163}" destId="{917788B4-4702-452B-A9BF-BD370AC7C91D}" srcOrd="0" destOrd="0" presId="urn:microsoft.com/office/officeart/2016/7/layout/HorizontalActionList"/>
    <dgm:cxn modelId="{B33405B2-B51D-4E21-BC61-F0A17B517544}" type="presOf" srcId="{A0B60079-4AAF-49AC-8F08-8A2DFAEE29DB}" destId="{C0A30CE6-D937-498A-8D1C-AB49CDB4AE52}" srcOrd="0" destOrd="0" presId="urn:microsoft.com/office/officeart/2016/7/layout/HorizontalActionList"/>
    <dgm:cxn modelId="{D6AF6FC0-4B56-4246-AC09-69D41F1CFC6B}" srcId="{57B30C7E-2C98-474C-972A-4A9F013596F6}" destId="{B45FF3C1-5A75-4E4C-B2B6-84B0FAC421C2}" srcOrd="0" destOrd="0" parTransId="{34A81C80-FF70-48EA-B442-BDB1EF403754}" sibTransId="{5B9815BA-8A8F-4251-B182-AD39A4FE26DD}"/>
    <dgm:cxn modelId="{B4983ACB-8E8C-4A2A-9B18-8617D7E17A77}" type="presOf" srcId="{838BD54C-88AD-40D7-AF5F-AB65EB0898A5}" destId="{D49AD3F7-B2B6-4709-A43B-C22DEB981B39}" srcOrd="0" destOrd="0" presId="urn:microsoft.com/office/officeart/2016/7/layout/HorizontalActionList"/>
    <dgm:cxn modelId="{F287A5D1-1293-47FF-AD35-F35BD7DB7217}" type="presOf" srcId="{8FE81FEC-2664-411F-AEB3-065F29F52751}" destId="{44C7D37A-568B-4A53-88BE-8330DEF7D4A3}" srcOrd="0" destOrd="0" presId="urn:microsoft.com/office/officeart/2016/7/layout/HorizontalActionList"/>
    <dgm:cxn modelId="{9AF54BDB-DAB3-4B24-A529-369FFC39451F}" type="presOf" srcId="{0A954AA6-C6B0-4271-8792-CCCE30CE7D69}" destId="{6B33ABE5-CEF1-4B39-82C3-F1FC644C0A8F}" srcOrd="0" destOrd="0" presId="urn:microsoft.com/office/officeart/2016/7/layout/HorizontalActionList"/>
    <dgm:cxn modelId="{E3F2F5EC-16B1-4C58-9182-F30E78C8D17D}" type="presOf" srcId="{CEA68BC1-0214-475A-AAEB-F2C106BEDF3D}" destId="{80A1A6DF-0273-4C9F-A1CF-A320F9DB6FD1}" srcOrd="0" destOrd="0" presId="urn:microsoft.com/office/officeart/2016/7/layout/HorizontalActionList"/>
    <dgm:cxn modelId="{122438FB-0EB1-4DC7-B97A-C5EDE3236321}" srcId="{0A954AA6-C6B0-4271-8792-CCCE30CE7D69}" destId="{838BD54C-88AD-40D7-AF5F-AB65EB0898A5}" srcOrd="0" destOrd="0" parTransId="{FD106F30-FED7-4A4D-9063-A51FC1861B8D}" sibTransId="{C5AC6457-3C00-4583-9061-8DA5017D63FF}"/>
    <dgm:cxn modelId="{88C7DEFE-ACEF-4A9F-B154-781CBBFCBE18}" srcId="{0DD8915E-DC14-41D6-9BB5-F49E1C265163}" destId="{13416990-6629-4AE4-B0B2-7DE8418884DB}" srcOrd="4" destOrd="0" parTransId="{180D8207-97DB-48B4-AFB6-E1571502D51D}" sibTransId="{355D6E8A-518E-4B49-955A-8C7CE0CBDA24}"/>
    <dgm:cxn modelId="{33ECD332-58AF-4E88-A500-D1240A9110AD}" type="presParOf" srcId="{917788B4-4702-452B-A9BF-BD370AC7C91D}" destId="{54C7622E-B3EE-4BFC-B751-4B261C400F01}" srcOrd="0" destOrd="0" presId="urn:microsoft.com/office/officeart/2016/7/layout/HorizontalActionList"/>
    <dgm:cxn modelId="{235818C5-3573-4908-AEE0-3A7896555462}" type="presParOf" srcId="{54C7622E-B3EE-4BFC-B751-4B261C400F01}" destId="{80A1A6DF-0273-4C9F-A1CF-A320F9DB6FD1}" srcOrd="0" destOrd="0" presId="urn:microsoft.com/office/officeart/2016/7/layout/HorizontalActionList"/>
    <dgm:cxn modelId="{33438145-C485-436C-AD90-2BC58FD45BD2}" type="presParOf" srcId="{54C7622E-B3EE-4BFC-B751-4B261C400F01}" destId="{910C52EF-D1F5-4581-A150-24B263AF9343}" srcOrd="1" destOrd="0" presId="urn:microsoft.com/office/officeart/2016/7/layout/HorizontalActionList"/>
    <dgm:cxn modelId="{0EA76779-6AA3-4942-8892-7B9CDEB74548}" type="presParOf" srcId="{917788B4-4702-452B-A9BF-BD370AC7C91D}" destId="{06DEF15E-2A95-4424-9CA3-93FFF5A22F97}" srcOrd="1" destOrd="0" presId="urn:microsoft.com/office/officeart/2016/7/layout/HorizontalActionList"/>
    <dgm:cxn modelId="{57A61824-4682-4CED-A1C9-A568972EE94D}" type="presParOf" srcId="{917788B4-4702-452B-A9BF-BD370AC7C91D}" destId="{0D1CB9BF-C612-4FA5-A8ED-CBAA77D93857}" srcOrd="2" destOrd="0" presId="urn:microsoft.com/office/officeart/2016/7/layout/HorizontalActionList"/>
    <dgm:cxn modelId="{7A2FA531-FB20-457D-BFF0-44C485415D15}" type="presParOf" srcId="{0D1CB9BF-C612-4FA5-A8ED-CBAA77D93857}" destId="{1F484571-9C36-4EBC-94E8-740ECF59A9E8}" srcOrd="0" destOrd="0" presId="urn:microsoft.com/office/officeart/2016/7/layout/HorizontalActionList"/>
    <dgm:cxn modelId="{9BCEDA81-6667-4C17-AFA8-2C42082BF207}" type="presParOf" srcId="{0D1CB9BF-C612-4FA5-A8ED-CBAA77D93857}" destId="{8382FB71-379A-4A42-BEC2-AAF439B565D5}" srcOrd="1" destOrd="0" presId="urn:microsoft.com/office/officeart/2016/7/layout/HorizontalActionList"/>
    <dgm:cxn modelId="{5A057344-D843-4EDB-84B0-60D5D1347B9F}" type="presParOf" srcId="{917788B4-4702-452B-A9BF-BD370AC7C91D}" destId="{CEAD898F-DA15-46A5-A07C-10D30E78B5E8}" srcOrd="3" destOrd="0" presId="urn:microsoft.com/office/officeart/2016/7/layout/HorizontalActionList"/>
    <dgm:cxn modelId="{8508FC8E-9136-4A97-9AA3-FFDDDB3B40AE}" type="presParOf" srcId="{917788B4-4702-452B-A9BF-BD370AC7C91D}" destId="{BEA164EE-1450-4AEB-9527-4E22FBF3C1A8}" srcOrd="4" destOrd="0" presId="urn:microsoft.com/office/officeart/2016/7/layout/HorizontalActionList"/>
    <dgm:cxn modelId="{657D2BC0-01E3-4AB6-A185-AF8A8BDB41EA}" type="presParOf" srcId="{BEA164EE-1450-4AEB-9527-4E22FBF3C1A8}" destId="{6B33ABE5-CEF1-4B39-82C3-F1FC644C0A8F}" srcOrd="0" destOrd="0" presId="urn:microsoft.com/office/officeart/2016/7/layout/HorizontalActionList"/>
    <dgm:cxn modelId="{D58411C6-0DF5-4662-9901-DA23240E83B9}" type="presParOf" srcId="{BEA164EE-1450-4AEB-9527-4E22FBF3C1A8}" destId="{D49AD3F7-B2B6-4709-A43B-C22DEB981B39}" srcOrd="1" destOrd="0" presId="urn:microsoft.com/office/officeart/2016/7/layout/HorizontalActionList"/>
    <dgm:cxn modelId="{3F6A4F5F-E2A5-4931-86E6-12BB70DD5E96}" type="presParOf" srcId="{917788B4-4702-452B-A9BF-BD370AC7C91D}" destId="{C83CA8A9-5873-4873-B14F-2F0E7FB2ABCC}" srcOrd="5" destOrd="0" presId="urn:microsoft.com/office/officeart/2016/7/layout/HorizontalActionList"/>
    <dgm:cxn modelId="{4C32C92D-DDF9-49A1-AF89-0235CF9C71B7}" type="presParOf" srcId="{917788B4-4702-452B-A9BF-BD370AC7C91D}" destId="{952DF76F-9AB8-4BB6-B004-372FA36D16E3}" srcOrd="6" destOrd="0" presId="urn:microsoft.com/office/officeart/2016/7/layout/HorizontalActionList"/>
    <dgm:cxn modelId="{57417539-B51B-4234-AEE5-F533ECC107BB}" type="presParOf" srcId="{952DF76F-9AB8-4BB6-B004-372FA36D16E3}" destId="{4AE355A7-3A54-47B1-8CB5-F35120F77B1B}" srcOrd="0" destOrd="0" presId="urn:microsoft.com/office/officeart/2016/7/layout/HorizontalActionList"/>
    <dgm:cxn modelId="{17742994-33B7-461E-8138-938D77B15D79}" type="presParOf" srcId="{952DF76F-9AB8-4BB6-B004-372FA36D16E3}" destId="{C0A30CE6-D937-498A-8D1C-AB49CDB4AE52}" srcOrd="1" destOrd="0" presId="urn:microsoft.com/office/officeart/2016/7/layout/HorizontalActionList"/>
    <dgm:cxn modelId="{63E4F875-88CC-449C-98C8-8CCD36740115}" type="presParOf" srcId="{917788B4-4702-452B-A9BF-BD370AC7C91D}" destId="{5F52C0BF-6756-4EC5-B609-DFC97E73A4A5}" srcOrd="7" destOrd="0" presId="urn:microsoft.com/office/officeart/2016/7/layout/HorizontalActionList"/>
    <dgm:cxn modelId="{008A04F8-CCA8-463D-A028-8F7B8B5DED82}" type="presParOf" srcId="{917788B4-4702-452B-A9BF-BD370AC7C91D}" destId="{F042507F-C824-490E-948D-BDF8D9C669BD}" srcOrd="8" destOrd="0" presId="urn:microsoft.com/office/officeart/2016/7/layout/HorizontalActionList"/>
    <dgm:cxn modelId="{1AE7904C-A54A-4252-8559-6AFDB410BC10}" type="presParOf" srcId="{F042507F-C824-490E-948D-BDF8D9C669BD}" destId="{1D3D5FCC-5789-4468-99A6-5D6A676B6013}" srcOrd="0" destOrd="0" presId="urn:microsoft.com/office/officeart/2016/7/layout/HorizontalActionList"/>
    <dgm:cxn modelId="{52C4214A-785F-4BE4-BD04-5A0C4ABD5272}" type="presParOf" srcId="{F042507F-C824-490E-948D-BDF8D9C669BD}" destId="{44C7D37A-568B-4A53-88BE-8330DEF7D4A3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1A6DF-0273-4C9F-A1CF-A320F9DB6FD1}">
      <dsp:nvSpPr>
        <dsp:cNvPr id="0" name=""/>
        <dsp:cNvSpPr/>
      </dsp:nvSpPr>
      <dsp:spPr>
        <a:xfrm>
          <a:off x="4869" y="284749"/>
          <a:ext cx="2091607" cy="6274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83" tIns="165283" rIns="165283" bIns="16528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j-lt"/>
              <a:ea typeface="Calibri" charset="0"/>
              <a:cs typeface="Calibri" charset="0"/>
            </a:rPr>
            <a:t>Title</a:t>
          </a:r>
          <a:endParaRPr lang="en-US" sz="2100" b="1" kern="1200" dirty="0">
            <a:latin typeface="+mj-lt"/>
          </a:endParaRPr>
        </a:p>
      </dsp:txBody>
      <dsp:txXfrm>
        <a:off x="4869" y="284749"/>
        <a:ext cx="2091607" cy="627482"/>
      </dsp:txXfrm>
    </dsp:sp>
    <dsp:sp modelId="{910C52EF-D1F5-4581-A150-24B263AF9343}">
      <dsp:nvSpPr>
        <dsp:cNvPr id="0" name=""/>
        <dsp:cNvSpPr/>
      </dsp:nvSpPr>
      <dsp:spPr>
        <a:xfrm>
          <a:off x="4869" y="912231"/>
          <a:ext cx="2091607" cy="31448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To start a presentation, go to the Slide Show tab, and select From Beginning.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4869" y="912231"/>
        <a:ext cx="2091607" cy="3144831"/>
      </dsp:txXfrm>
    </dsp:sp>
    <dsp:sp modelId="{1F484571-9C36-4EBC-94E8-740ECF59A9E8}">
      <dsp:nvSpPr>
        <dsp:cNvPr id="0" name=""/>
        <dsp:cNvSpPr/>
      </dsp:nvSpPr>
      <dsp:spPr>
        <a:xfrm>
          <a:off x="2204476" y="284749"/>
          <a:ext cx="2091607" cy="627482"/>
        </a:xfrm>
        <a:prstGeom prst="rect">
          <a:avLst/>
        </a:prstGeom>
        <a:solidFill>
          <a:schemeClr val="accent2">
            <a:hueOff val="469008"/>
            <a:satOff val="8545"/>
            <a:lumOff val="1863"/>
            <a:alphaOff val="0"/>
          </a:schemeClr>
        </a:solidFill>
        <a:ln w="12700" cap="flat" cmpd="sng" algn="ctr">
          <a:solidFill>
            <a:schemeClr val="accent2">
              <a:hueOff val="469008"/>
              <a:satOff val="8545"/>
              <a:lumOff val="1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83" tIns="165283" rIns="165283" bIns="16528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j-lt"/>
              <a:ea typeface="Calibri" charset="0"/>
              <a:cs typeface="Calibri" charset="0"/>
            </a:rPr>
            <a:t>Title</a:t>
          </a:r>
        </a:p>
      </dsp:txBody>
      <dsp:txXfrm>
        <a:off x="2204476" y="284749"/>
        <a:ext cx="2091607" cy="627482"/>
      </dsp:txXfrm>
    </dsp:sp>
    <dsp:sp modelId="{8382FB71-379A-4A42-BEC2-AAF439B565D5}">
      <dsp:nvSpPr>
        <dsp:cNvPr id="0" name=""/>
        <dsp:cNvSpPr/>
      </dsp:nvSpPr>
      <dsp:spPr>
        <a:xfrm>
          <a:off x="2204476" y="912231"/>
          <a:ext cx="2091607" cy="3144831"/>
        </a:xfrm>
        <a:prstGeom prst="rect">
          <a:avLst/>
        </a:prstGeom>
        <a:solidFill>
          <a:schemeClr val="accent2">
            <a:tint val="40000"/>
            <a:alpha val="90000"/>
            <a:hueOff val="699602"/>
            <a:satOff val="10600"/>
            <a:lumOff val="9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99602"/>
              <a:satOff val="10600"/>
              <a:lumOff val="9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To display Presenter view, in Slide Show view, on the control bar at the bottom left select the three dots, and then Show Presenter View. 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2204476" y="912231"/>
        <a:ext cx="2091607" cy="3144831"/>
      </dsp:txXfrm>
    </dsp:sp>
    <dsp:sp modelId="{6B33ABE5-CEF1-4B39-82C3-F1FC644C0A8F}">
      <dsp:nvSpPr>
        <dsp:cNvPr id="0" name=""/>
        <dsp:cNvSpPr/>
      </dsp:nvSpPr>
      <dsp:spPr>
        <a:xfrm>
          <a:off x="4404083" y="284749"/>
          <a:ext cx="2091607" cy="627482"/>
        </a:xfrm>
        <a:prstGeom prst="rect">
          <a:avLst/>
        </a:prstGeom>
        <a:solidFill>
          <a:schemeClr val="accent2">
            <a:hueOff val="938015"/>
            <a:satOff val="17090"/>
            <a:lumOff val="3726"/>
            <a:alphaOff val="0"/>
          </a:schemeClr>
        </a:solidFill>
        <a:ln w="12700" cap="flat" cmpd="sng" algn="ctr">
          <a:solidFill>
            <a:schemeClr val="accent2">
              <a:hueOff val="938015"/>
              <a:satOff val="17090"/>
              <a:lumOff val="3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83" tIns="165283" rIns="165283" bIns="16528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j-lt"/>
              <a:ea typeface="Calibri" charset="0"/>
              <a:cs typeface="Calibri" charset="0"/>
            </a:rPr>
            <a:t>Title</a:t>
          </a:r>
          <a:endParaRPr lang="en-US" sz="2100" b="1" kern="1200" dirty="0">
            <a:latin typeface="+mj-lt"/>
            <a:ea typeface="Calibri" charset="0"/>
            <a:cs typeface="Calibri" charset="0"/>
          </a:endParaRPr>
        </a:p>
      </dsp:txBody>
      <dsp:txXfrm>
        <a:off x="4404083" y="284749"/>
        <a:ext cx="2091607" cy="627482"/>
      </dsp:txXfrm>
    </dsp:sp>
    <dsp:sp modelId="{D49AD3F7-B2B6-4709-A43B-C22DEB981B39}">
      <dsp:nvSpPr>
        <dsp:cNvPr id="0" name=""/>
        <dsp:cNvSpPr/>
      </dsp:nvSpPr>
      <dsp:spPr>
        <a:xfrm>
          <a:off x="4404083" y="912231"/>
          <a:ext cx="2091607" cy="3144831"/>
        </a:xfrm>
        <a:prstGeom prst="rect">
          <a:avLst/>
        </a:prstGeom>
        <a:solidFill>
          <a:schemeClr val="accent2">
            <a:tint val="40000"/>
            <a:alpha val="90000"/>
            <a:hueOff val="1399204"/>
            <a:satOff val="21201"/>
            <a:lumOff val="19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399204"/>
              <a:satOff val="21201"/>
              <a:lumOff val="19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During your presentation, the speaker notes are visible on your monitor, but aren't visible to the audience. 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4404083" y="912231"/>
        <a:ext cx="2091607" cy="3144831"/>
      </dsp:txXfrm>
    </dsp:sp>
    <dsp:sp modelId="{4AE355A7-3A54-47B1-8CB5-F35120F77B1B}">
      <dsp:nvSpPr>
        <dsp:cNvPr id="0" name=""/>
        <dsp:cNvSpPr/>
      </dsp:nvSpPr>
      <dsp:spPr>
        <a:xfrm>
          <a:off x="6603691" y="284749"/>
          <a:ext cx="2091607" cy="627482"/>
        </a:xfrm>
        <a:prstGeom prst="rect">
          <a:avLst/>
        </a:prstGeom>
        <a:solidFill>
          <a:schemeClr val="accent2">
            <a:hueOff val="1407023"/>
            <a:satOff val="25635"/>
            <a:lumOff val="5589"/>
            <a:alphaOff val="0"/>
          </a:schemeClr>
        </a:solidFill>
        <a:ln w="12700" cap="flat" cmpd="sng" algn="ctr">
          <a:solidFill>
            <a:schemeClr val="accent2">
              <a:hueOff val="1407023"/>
              <a:satOff val="25635"/>
              <a:lumOff val="5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83" tIns="165283" rIns="165283" bIns="16528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j-lt"/>
              <a:ea typeface="Calibri" charset="0"/>
              <a:cs typeface="Calibri" charset="0"/>
            </a:rPr>
            <a:t>Title</a:t>
          </a:r>
        </a:p>
      </dsp:txBody>
      <dsp:txXfrm>
        <a:off x="6603691" y="284749"/>
        <a:ext cx="2091607" cy="627482"/>
      </dsp:txXfrm>
    </dsp:sp>
    <dsp:sp modelId="{C0A30CE6-D937-498A-8D1C-AB49CDB4AE52}">
      <dsp:nvSpPr>
        <dsp:cNvPr id="0" name=""/>
        <dsp:cNvSpPr/>
      </dsp:nvSpPr>
      <dsp:spPr>
        <a:xfrm>
          <a:off x="6603691" y="912231"/>
          <a:ext cx="2091607" cy="3144831"/>
        </a:xfrm>
        <a:prstGeom prst="rect">
          <a:avLst/>
        </a:prstGeom>
        <a:solidFill>
          <a:schemeClr val="accent2">
            <a:tint val="40000"/>
            <a:alpha val="90000"/>
            <a:hueOff val="2098805"/>
            <a:satOff val="31801"/>
            <a:lumOff val="286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098805"/>
              <a:satOff val="31801"/>
              <a:lumOff val="28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The Notes pane is a box that appears below each slide. Tap it to add notes. 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6603691" y="912231"/>
        <a:ext cx="2091607" cy="3144831"/>
      </dsp:txXfrm>
    </dsp:sp>
    <dsp:sp modelId="{1D3D5FCC-5789-4468-99A6-5D6A676B6013}">
      <dsp:nvSpPr>
        <dsp:cNvPr id="0" name=""/>
        <dsp:cNvSpPr/>
      </dsp:nvSpPr>
      <dsp:spPr>
        <a:xfrm>
          <a:off x="8803298" y="284749"/>
          <a:ext cx="2091607" cy="627482"/>
        </a:xfrm>
        <a:prstGeom prst="rect">
          <a:avLst/>
        </a:prstGeom>
        <a:solidFill>
          <a:schemeClr val="accent2">
            <a:hueOff val="1876031"/>
            <a:satOff val="34180"/>
            <a:lumOff val="7452"/>
            <a:alphaOff val="0"/>
          </a:schemeClr>
        </a:solidFill>
        <a:ln w="12700" cap="flat" cmpd="sng" algn="ctr">
          <a:solidFill>
            <a:schemeClr val="accent2">
              <a:hueOff val="1876031"/>
              <a:satOff val="34180"/>
              <a:lumOff val="74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283" tIns="165283" rIns="165283" bIns="16528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  <a:ea typeface="Calibri" charset="0"/>
              <a:cs typeface="Calibri" charset="0"/>
            </a:rPr>
            <a:t>Title</a:t>
          </a:r>
        </a:p>
      </dsp:txBody>
      <dsp:txXfrm>
        <a:off x="8803298" y="284749"/>
        <a:ext cx="2091607" cy="627482"/>
      </dsp:txXfrm>
    </dsp:sp>
    <dsp:sp modelId="{44C7D37A-568B-4A53-88BE-8330DEF7D4A3}">
      <dsp:nvSpPr>
        <dsp:cNvPr id="0" name=""/>
        <dsp:cNvSpPr/>
      </dsp:nvSpPr>
      <dsp:spPr>
        <a:xfrm>
          <a:off x="8803298" y="912231"/>
          <a:ext cx="2091607" cy="3144831"/>
        </a:xfrm>
        <a:prstGeom prst="rect">
          <a:avLst/>
        </a:prstGeom>
        <a:solidFill>
          <a:schemeClr val="accent2">
            <a:tint val="40000"/>
            <a:alpha val="90000"/>
            <a:hueOff val="2798407"/>
            <a:satOff val="42402"/>
            <a:lumOff val="382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798407"/>
              <a:satOff val="42402"/>
              <a:lumOff val="3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If you don’t see the Notes pane or it is completely minimized, click Notes on the task bar across the bottom of the PowerPoint window. </a:t>
          </a:r>
          <a:endParaRPr lang="en-US" sz="1800" kern="1200" dirty="0">
            <a:latin typeface="Calibri" charset="0"/>
            <a:ea typeface="Calibri" charset="0"/>
            <a:cs typeface="Calibri" charset="0"/>
          </a:endParaRPr>
        </a:p>
      </dsp:txBody>
      <dsp:txXfrm>
        <a:off x="8803298" y="912231"/>
        <a:ext cx="2091607" cy="3144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1/10/2024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8T16:55:24.256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401 1880 24575,'1'59'0,"0"-7"0,-2-1 0,-10 68 0,0-15 0,3-12 0,-15 10 0,14-69 0,-8 70 0,-9 103 0,4-30 0,16-144 0,0-1 0,-2 0 0,-1 0 0,-19 42 0,16-43 0,1 1 0,1 0 0,1 1 0,-4 33 0,-44 314 0,13-219 0,29-115 0,2 1 0,2 0 0,-7 67 0,15-62 0,2 1 0,2 0 0,2 0 0,3-1 0,2 0 0,24 83 0,-6-48 0,50 151 0,-70-222 0,0 0 0,1-1 0,1-1 0,0 1 0,12 14 0,54 54 0,-9-12 0,-50-49 0,0 1 0,-2 0 0,16 33 0,-17-29 0,2 0 0,24 33 0,-20-35 0,3 5 0,35 35 0,-48-56 0,0 0 0,1-1 0,-1-1 0,2 1 0,-1-1 0,1-1 0,-1 0 0,20 7 0,2-3 0,0-2 0,1-1 0,-1-1 0,42 0 0,129-9 0,-189 3 0,0 0 0,0-1 0,0-1 0,-1 0 0,1-1 0,-1 0 0,0-1 0,0 0 0,0-1 0,-1 0 0,1-1 0,-2 0 0,1-1 0,-1 0 0,0-1 0,-1 0 0,9-10 0,256-257 0,-250 253 0,-1 0 0,34-45 0,30-58 0,-76 109 0,8-10 0,-6 9 0,-1 0 0,-1 0 0,-1-1 0,0-1 0,-1 0 0,11-38 0,53-225 0,-58 230 0,-6 18 0,-2-1 0,-1 0 0,-2 0 0,-1-72 0,-2 72 0,2 0 0,2 0 0,12-49 0,-8 43 0,8-80 0,-16-77 0,-3 110 0,3 73 0,0 1 0,1-1 0,1 0 0,0 1 0,7-18 0,32-74 0,-25 65 0,-7 17 0,1 0 0,1 1 0,1 1 0,1 0 0,1 0 0,28-32 0,-29 40 0,86-85 0,-85 87 0,0 2 0,0-1 0,1 2 0,1 0 0,26-11 0,-15 9 0,0 1 0,0 2 0,1 1 0,1 1 0,58-6 0,8 4 0,122-28 0,-98 14 0,11-5 0,49-7 0,-120 26 0,0-2 0,61-20 0,-95 21 0,29-15 0,-38 17 0,0 0 0,0 1 0,0 1 0,35-8 0,26 3 0,-1-3 0,-1-4 0,84-31 0,-73 17 0,98-43 0,-139 52 0,2 2 0,0 2 0,59-14 0,52-18 0,-48 13 0,-34 16 0,-32 10 0,-1-1 0,69-32 0,-70 25 0,64-20 0,-51 20 0,-41 14 0,-1 0 0,0-1 0,0-1 0,19-15 0,48-44 0,-9 7 0,-42 38 0,0-2 0,-1 0 0,-1-2 0,-2-1 0,35-45 0,-10 2 0,35-51 0,-47 62 0,-18 29 0,23-46 0,-38 65 0,-1-1 0,-1-1 0,0 1 0,0-1 0,-1 1 0,-1-1 0,2-23 0,-8-161 0,3 185 0,-1 1 0,0 0 0,0 0 0,-1 0 0,-1 0 0,-5-12 0,-35-58 0,8 19 0,27 45 0,-1 1 0,0-1 0,-2 2 0,0 0 0,0 0 0,-16-13 0,8 10 0,-1 1 0,-1 2 0,-43-24 0,45 28 0,1-1 0,0 0 0,1-1 0,0-1 0,-25-26 0,19 14 0,-55-43 0,67 61 0,0-1 0,-1 2 0,0 0 0,-1 0 0,1 1 0,-1 1 0,-21-5 0,-14 0 0,-1 2 0,0 2 0,-87 2 0,98 5 0,-115-5 0,136 2 0,-1-1 0,1-1 0,0 0 0,0-1 0,0-1 0,-21-11 0,24 11 0,-1 0 0,-1 0 0,1 2 0,-1 0 0,1 1 0,-1 1 0,-31-1 0,19 1 0,-62-9 0,-15-1 0,32 13 0,52 0 0,0-1 0,0 0 0,0-2 0,0 0 0,-22-6 0,28 3 0,-138-33 0,-30 12 0,-67-3 0,150 19 0,-83-5 0,-368 14 0,248 3 0,291-2 0,0 2 0,0 0 0,0 1 0,1 0 0,-25 10 0,21-7 0,-1-1 0,-22 4 0,-223 23 0,11-1 0,-152 58 0,373-77 0,0 0 0,0 2 0,1 1 0,-36 26 0,1-2 0,-9 4 0,2 4 0,-114 99 0,74-58 0,87-67 0,1 1 0,0 0 0,2 2 0,-34 48 0,34-40 0,-28 56 0,15-25 0,-51 104 0,37-68 0,36-78 0,2 1 0,1 0 0,0 0 0,2 1 0,0 0 0,-5 41 0,7-17 0,-12 163 0,18 134-1365,-1-318-5461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04T08:34:53.420"/>
    </inkml:context>
    <inkml:brush xml:id="br0">
      <inkml:brushProperty name="width" value="0.10583" units="cm"/>
      <inkml:brushProperty name="height" value="0.10583" units="cm"/>
      <inkml:brushProperty name="color" value="#E71224"/>
    </inkml:brush>
  </inkml:definitions>
  <inkml:trace contextRef="#ctx0" brushRef="#br0">2358 2649 24575,'4'0'0,"0"1"0,0 0 0,0 0 0,1 0 0,-1 0 0,5 3 0,10 4 0,5 0 0,40 22 0,-40-18 0,40 14 0,-20-13 0,84 15 0,-104-23 0,0 1 0,0 1 0,26 12 0,-27-10 0,1 0 0,0-2 0,29 5 0,147 14 0,-128-21 0,74-5 0,-71-1 0,-43-2 0,0-1 0,-1-1 0,1-2 0,58-22 0,-44 15 0,-29 8 0,13-3 0,35-15 0,-56 19 0,1 0 0,-1 0 0,0-1 0,-1 0 0,1-1 0,-1 0 0,11-11 0,-11 7 0,0 1 0,0-1 0,-1-1 0,-1 1 0,0-1 0,0-1 0,-1 1 0,-1-1 0,0 1 0,-1-1 0,3-25 0,-2-8 0,-2 1 0,-6-54 0,1 8 0,3 67 0,-1 1 0,0 0 0,-2 0 0,-1 0 0,-1 0 0,-11-31 0,6 27 0,-47-113 0,47 120 0,-1 2 0,0-1 0,-1 2 0,-1 0 0,-18-18 0,-3 0 0,-54-42 0,68 62 0,0 1 0,-1 1 0,0 1 0,-42-16 0,0 2 0,-32-11 0,62 25 0,0-2 0,-57-32 0,71 38 0,0-1 0,0 2 0,-31-7 0,25 8 0,-36-16 0,19 1 0,1-3 0,-66-48 0,17 10 0,72 48 0,0 0 0,1-1 0,-16-17 0,-20-18 0,38 35 0,1 0 0,1 0 0,0-1 0,1-1 0,-19-35 0,22 35 0,0 1 0,-1 0 0,-1 1 0,-1 0 0,0 0 0,0 2 0,-25-21 0,-149-93 0,97 54 0,44 39 0,2-1 0,-58-62 0,84 82 0,-1 0 0,-1 1 0,-21-13 0,20 15 0,1-2 0,1 0 0,-18-17 0,14 10 0,-48-33 0,4 4 0,39 30 0,-1 0 0,-58-28 0,21 12 0,51 27 0,-1 1 0,1 0 0,-2 1 0,1 0 0,-1 2 0,0-1 0,0 2 0,-1 0 0,1 1 0,-24-1 0,-125 6 0,57 0 0,95-2 0,-1 1 0,1 0 0,0 1 0,-1 0 0,1 1 0,0 0 0,0 1 0,0 1 0,1 0 0,-1 1 0,1 0 0,1 1 0,-1 0 0,1 1 0,-14 12 0,-75 76 0,-9 7 0,93-89 0,1 1 0,0 0 0,1 1 0,1 0 0,0 1 0,2 0 0,-1 1 0,2 1 0,1-1 0,0 2 0,1-1 0,-8 36 0,-11 71 0,14-59 0,-42 130 0,-15 14 0,64-193 0,0-1 0,-1 1 0,-1-2 0,-18 29 0,16-27 0,0 1 0,1 1 0,1 1 0,0-1 0,2 1 0,0 0 0,2 1 0,0 0 0,2-1 0,0 1 0,1 23 0,-1-12 0,-2-1 0,-1 1 0,-1-1 0,-17 46 0,13-46 0,2 0 0,0 1 0,3 0 0,-4 44 0,10-45 0,2 0 0,1 0 0,12 50 0,-13-73 0,0-1 0,0 0 0,0 1 0,1-1 0,0-1 0,1 1 0,0 0 0,0-1 0,9 9 0,8 7 0,34 26 0,13 14 0,-57-50 0,4 6 0,2 0 0,0-2 0,1 0 0,28 19 0,-1-10 0,80 34 0,-94-46 0,-9-4 0,8 5 0,1-2 0,1-1 0,-1-1 0,63 11 0,151 31 0,-210-45 0,0-1 0,69 4 0,74-10 0,-93-2 0,-60-1 0,0 0 0,33-9 0,-8 2 0,-28 4 0,-1-1 0,0-2 0,0 0 0,-1-1 0,38-22 0,36-15 0,-82 41 0,0 0 0,0 1 0,1 1 0,-1 1 0,25-3 0,130 6 0,-58 2 0,-94-3 14,0 2-1,-1 0 0,1 0 0,-1 2 1,0 0-1,0 0 0,0 2 1,22 10-1,-10-1-384,-1 1-1,0 1 1,33 28 0,-26-16-6455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1/10/2024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5400"/>
              <a:t>Click to edit Master title style</a:t>
            </a:r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Click to edit Master subtitle style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mothytintoni/Fence_GAN_torch/tree/main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ustomXml" Target="../ink/ink1.xml"/><Relationship Id="rId12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0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3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1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othytintoni/Fence_GAN_torch/tree/main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/>
          <a:lstStyle/>
          <a:p>
            <a:r>
              <a:rPr lang="en-US"/>
              <a:t>Fence GAN for Anomaly Detection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817526"/>
          </a:xfrm>
        </p:spPr>
        <p:txBody>
          <a:bodyPr/>
          <a:lstStyle/>
          <a:p>
            <a:r>
              <a:rPr lang="en-US"/>
              <a:t>Timothy Antoni</a:t>
            </a:r>
          </a:p>
          <a:p>
            <a:r>
              <a:rPr lang="en-US"/>
              <a:t>20 September 2023</a:t>
            </a:r>
          </a:p>
          <a:p>
            <a:r>
              <a:rPr lang="en-US"/>
              <a:t>A*STAR BII</a:t>
            </a:r>
            <a:endParaRPr lang="en-US" dirty="0"/>
          </a:p>
        </p:txBody>
      </p:sp>
      <p:pic>
        <p:nvPicPr>
          <p:cNvPr id="5" name="Picture Placeholder 4" descr="A picture containing mountain, sky, outdoor, nature, sunrise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3533" y="0"/>
            <a:ext cx="4082983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F8F859-CB6F-A11D-E281-B8A39E253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6" r="11382"/>
          <a:stretch/>
        </p:blipFill>
        <p:spPr>
          <a:xfrm>
            <a:off x="8109017" y="1"/>
            <a:ext cx="4082983" cy="3561098"/>
          </a:xfrm>
          <a:prstGeom prst="rect">
            <a:avLst/>
          </a:prstGeom>
        </p:spPr>
      </p:pic>
      <p:pic>
        <p:nvPicPr>
          <p:cNvPr id="1028" name="Picture 4" descr="Generative Adversarial Network (GAN) - AI Wiki">
            <a:extLst>
              <a:ext uri="{FF2B5EF4-FFF2-40B4-BE49-F238E27FC236}">
                <a16:creationId xmlns:a16="http://schemas.microsoft.com/office/drawing/2014/main" id="{9190F724-768E-12C7-4B11-52514F8E8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018" y="3557818"/>
            <a:ext cx="4082982" cy="203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ariate Anomaly Detection | Anomaly Detection Algorithms">
            <a:extLst>
              <a:ext uri="{FF2B5EF4-FFF2-40B4-BE49-F238E27FC236}">
                <a16:creationId xmlns:a16="http://schemas.microsoft.com/office/drawing/2014/main" id="{734D01FA-7BB9-936E-6E0C-46642EED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015" y="5405022"/>
            <a:ext cx="1944373" cy="145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F01C4-E0A5-4445-11DE-2F90EBE0D6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41"/>
          <a:stretch/>
        </p:blipFill>
        <p:spPr>
          <a:xfrm>
            <a:off x="10048875" y="5492357"/>
            <a:ext cx="2143125" cy="136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7583A1-7920-FDCB-DE88-C398D9A4B4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1863" y="1695450"/>
            <a:ext cx="10328275" cy="473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Original GAN has </a:t>
            </a:r>
            <a:r>
              <a:rPr lang="en-US" u="sng"/>
              <a:t>2 loss functions</a:t>
            </a:r>
            <a:r>
              <a:rPr lang="en-US"/>
              <a:t>, one for Generator and for Discriminator</a:t>
            </a:r>
          </a:p>
          <a:p>
            <a:pPr marL="0" indent="0">
              <a:buNone/>
            </a:pPr>
            <a:endParaRPr lang="en-SG"/>
          </a:p>
          <a:p>
            <a:pPr marL="0" indent="0">
              <a:buNone/>
            </a:pPr>
            <a:endParaRPr lang="en-SG"/>
          </a:p>
          <a:p>
            <a:pPr marL="0" indent="0">
              <a:buNone/>
            </a:pPr>
            <a:endParaRPr lang="en-SG"/>
          </a:p>
          <a:p>
            <a:pPr marL="0" indent="0">
              <a:buNone/>
            </a:pPr>
            <a:endParaRPr lang="en-SG"/>
          </a:p>
          <a:p>
            <a:pPr marL="0" indent="0">
              <a:buNone/>
            </a:pPr>
            <a:endParaRPr lang="en-SG"/>
          </a:p>
          <a:p>
            <a:pPr marL="0" indent="0">
              <a:buNone/>
            </a:pPr>
            <a:endParaRPr lang="en-SG"/>
          </a:p>
          <a:p>
            <a:pPr marL="0" indent="0">
              <a:spcBef>
                <a:spcPts val="1600"/>
              </a:spcBef>
              <a:buNone/>
            </a:pPr>
            <a:r>
              <a:rPr lang="en-SG"/>
              <a:t>Fence GAN has </a:t>
            </a:r>
            <a:r>
              <a:rPr lang="en-SG" u="sng"/>
              <a:t>3 loss functions</a:t>
            </a:r>
            <a:r>
              <a:rPr lang="en-SG"/>
              <a:t>, two for Generator and one for Discriminator.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A02C4-4FA6-E4BC-FB32-CE3F22D67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Original GAN Loss Functions</a:t>
            </a:r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ACB32A-2F26-9E4F-6020-AD15226D4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99" y="2200224"/>
            <a:ext cx="5544196" cy="827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52376-82D1-63C1-33E9-1D880C28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03" y="3105347"/>
            <a:ext cx="7733554" cy="7951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F8DC5B-259E-778E-1209-11BD4E0FA2E5}"/>
              </a:ext>
            </a:extLst>
          </p:cNvPr>
          <p:cNvSpPr txBox="1"/>
          <p:nvPr/>
        </p:nvSpPr>
        <p:spPr>
          <a:xfrm>
            <a:off x="1002983" y="4062412"/>
            <a:ext cx="6096000" cy="131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300"/>
              </a:spcAft>
              <a:buNone/>
            </a:pP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N		</a:t>
            </a:r>
            <a:r>
              <a:rPr lang="en-US"/>
              <a:t>= No. of samples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l-GR" i="0" baseline="-2500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(G</a:t>
            </a:r>
            <a:r>
              <a:rPr lang="el-GR" i="0" baseline="-2500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(z</a:t>
            </a:r>
            <a:r>
              <a:rPr lang="en-US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))	</a:t>
            </a:r>
            <a:r>
              <a:rPr lang="en-US"/>
              <a:t>= Discriminator score of G(z) 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l-GR" i="0" baseline="-2500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(z</a:t>
            </a:r>
            <a:r>
              <a:rPr lang="en-US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)		</a:t>
            </a:r>
            <a:r>
              <a:rPr lang="en-US"/>
              <a:t>= Generated Data</a:t>
            </a:r>
          </a:p>
          <a:p>
            <a:pPr>
              <a:spcAft>
                <a:spcPts val="300"/>
              </a:spcAft>
            </a:pP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i		</a:t>
            </a:r>
            <a:r>
              <a:rPr lang="en-US">
                <a:latin typeface="+mj-lt"/>
                <a:ea typeface="Cambria Math" panose="02040503050406030204" pitchFamily="18" charset="0"/>
              </a:rPr>
              <a:t>= Real Data</a:t>
            </a:r>
          </a:p>
        </p:txBody>
      </p:sp>
    </p:spTree>
    <p:extLst>
      <p:ext uri="{BB962C8B-B14F-4D97-AF65-F5344CB8AC3E}">
        <p14:creationId xmlns:p14="http://schemas.microsoft.com/office/powerpoint/2010/main" val="218638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36ED74C-8D6F-A550-D0F6-72DB79E895EB}"/>
              </a:ext>
            </a:extLst>
          </p:cNvPr>
          <p:cNvSpPr/>
          <p:nvPr/>
        </p:nvSpPr>
        <p:spPr>
          <a:xfrm>
            <a:off x="1002982" y="5384165"/>
            <a:ext cx="5864542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/>
              <a:t>Fence GAN Innovation – Loss Function (1)</a:t>
            </a:r>
            <a:endParaRPr lang="en-US" sz="3600" dirty="0"/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5E46CA1A-C3D6-A3B0-9E76-B7D1C7BC51D8}"/>
              </a:ext>
            </a:extLst>
          </p:cNvPr>
          <p:cNvSpPr txBox="1">
            <a:spLocks/>
          </p:cNvSpPr>
          <p:nvPr/>
        </p:nvSpPr>
        <p:spPr>
          <a:xfrm>
            <a:off x="1002983" y="1696565"/>
            <a:ext cx="6129337" cy="42375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Generator Loss 1: Encirclement Loss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r>
              <a:rPr lang="en-US" sz="2000"/>
              <a:t> 	    = No. of samples</a:t>
            </a:r>
          </a:p>
          <a:p>
            <a:pPr marL="0" indent="0">
              <a:buNone/>
            </a:pPr>
            <a:r>
              <a:rPr lang="el-GR" sz="2000" i="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sz="2000"/>
              <a:t> 	    = Fence Threshold Hyperparameter</a:t>
            </a:r>
          </a:p>
          <a:p>
            <a:pPr marL="0" indent="0">
              <a:buNone/>
            </a:pP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l-GR" sz="2000" i="0" baseline="-2500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(G</a:t>
            </a:r>
            <a:r>
              <a:rPr lang="el-GR" sz="2000" i="0" baseline="-2500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(z</a:t>
            </a:r>
            <a:r>
              <a:rPr lang="en-US" sz="2000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)) </a:t>
            </a:r>
            <a:r>
              <a:rPr lang="en-US" sz="2000"/>
              <a:t>= Discriminator score of G(z) </a:t>
            </a:r>
          </a:p>
          <a:p>
            <a:pPr marL="0" indent="0">
              <a:buNone/>
            </a:pP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l-GR" sz="2000" i="0" baseline="-2500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(z</a:t>
            </a:r>
            <a:r>
              <a:rPr lang="en-US" sz="2000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) 	     </a:t>
            </a:r>
            <a:r>
              <a:rPr lang="en-US" sz="2000"/>
              <a:t>= Generated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2C6E6-6D68-B2C4-3E4D-7B2A51BA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84" y="2447890"/>
            <a:ext cx="5293041" cy="859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18FF2-16EE-4F89-B9D8-7DD8679AF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955" y="1279359"/>
            <a:ext cx="2241368" cy="2693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2671B7-9A99-D1E1-5D2D-3A4C6F1D2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448" y="1279359"/>
            <a:ext cx="2405706" cy="20453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E35153-4688-B4EF-E5D6-43CB11CFD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617" y="3324661"/>
            <a:ext cx="2153158" cy="5920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F206E0-0CBC-9FA2-11FB-5A6875B11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448" y="4056808"/>
            <a:ext cx="2158590" cy="24384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D4E9D8-DCBE-E8D2-DF52-E99FCB5FDD0E}"/>
              </a:ext>
            </a:extLst>
          </p:cNvPr>
          <p:cNvSpPr txBox="1"/>
          <p:nvPr/>
        </p:nvSpPr>
        <p:spPr>
          <a:xfrm>
            <a:off x="1002983" y="5384165"/>
            <a:ext cx="5864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“Form a fence where the Discriminator score would be </a:t>
            </a:r>
            <a:r>
              <a:rPr lang="el-GR" sz="2000" i="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sz="2000"/>
              <a:t>” </a:t>
            </a:r>
            <a:endParaRPr lang="en-SG" sz="20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35B513-253E-A433-35BE-EC41BF3551DA}"/>
              </a:ext>
            </a:extLst>
          </p:cNvPr>
          <p:cNvCxnSpPr>
            <a:cxnSpLocks/>
          </p:cNvCxnSpPr>
          <p:nvPr/>
        </p:nvCxnSpPr>
        <p:spPr>
          <a:xfrm flipH="1">
            <a:off x="8229092" y="2362165"/>
            <a:ext cx="74345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860B63-F1F7-DECD-E400-5C51211687BE}"/>
              </a:ext>
            </a:extLst>
          </p:cNvPr>
          <p:cNvSpPr txBox="1"/>
          <p:nvPr/>
        </p:nvSpPr>
        <p:spPr>
          <a:xfrm>
            <a:off x="7932671" y="2362130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 = 1</a:t>
            </a:r>
            <a:endParaRPr lang="en-SG" sz="14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C9FE77-EDFE-6EC0-5E40-0091C53C63D8}"/>
              </a:ext>
            </a:extLst>
          </p:cNvPr>
          <p:cNvSpPr txBox="1"/>
          <p:nvPr/>
        </p:nvSpPr>
        <p:spPr>
          <a:xfrm>
            <a:off x="8359617" y="2056200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 = </a:t>
            </a:r>
            <a:r>
              <a:rPr lang="el-GR" sz="1400" b="1" i="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en-SG" sz="14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3EB488-57A3-30BA-CDB1-5617130FB0A3}"/>
              </a:ext>
            </a:extLst>
          </p:cNvPr>
          <p:cNvSpPr txBox="1"/>
          <p:nvPr/>
        </p:nvSpPr>
        <p:spPr>
          <a:xfrm>
            <a:off x="8678482" y="2360641"/>
            <a:ext cx="819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D = 0.1</a:t>
            </a:r>
            <a:endParaRPr lang="en-SG" sz="1400" b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64EED98-2E38-C049-69EE-616C6C97FB72}"/>
              </a:ext>
            </a:extLst>
          </p:cNvPr>
          <p:cNvSpPr/>
          <p:nvPr/>
        </p:nvSpPr>
        <p:spPr>
          <a:xfrm>
            <a:off x="8220001" y="2308898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B06605-F8EA-2152-CD4D-905EB21E04DF}"/>
              </a:ext>
            </a:extLst>
          </p:cNvPr>
          <p:cNvSpPr/>
          <p:nvPr/>
        </p:nvSpPr>
        <p:spPr>
          <a:xfrm>
            <a:off x="8659446" y="2305937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2BC516-0235-7E3C-E9A4-FF308053EA71}"/>
              </a:ext>
            </a:extLst>
          </p:cNvPr>
          <p:cNvSpPr/>
          <p:nvPr/>
        </p:nvSpPr>
        <p:spPr>
          <a:xfrm>
            <a:off x="8921331" y="2308898"/>
            <a:ext cx="108000" cy="1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 descr="A graph of a hexagon&#10;&#10;Description automatically generated">
            <a:extLst>
              <a:ext uri="{FF2B5EF4-FFF2-40B4-BE49-F238E27FC236}">
                <a16:creationId xmlns:a16="http://schemas.microsoft.com/office/drawing/2014/main" id="{85FCA29A-39B3-8573-B873-40C883A09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1949" y="4116700"/>
            <a:ext cx="2708380" cy="20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/>
              <a:t>Fence GAN Innovation – Loss Function (2)</a:t>
            </a:r>
            <a:endParaRPr lang="en-US" sz="3600" dirty="0"/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5E46CA1A-C3D6-A3B0-9E76-B7D1C7BC51D8}"/>
              </a:ext>
            </a:extLst>
          </p:cNvPr>
          <p:cNvSpPr txBox="1">
            <a:spLocks/>
          </p:cNvSpPr>
          <p:nvPr/>
        </p:nvSpPr>
        <p:spPr>
          <a:xfrm>
            <a:off x="1002983" y="1696565"/>
            <a:ext cx="5388292" cy="42375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Generator Loss 2: Dispersion Loss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spcBef>
                <a:spcPts val="0"/>
              </a:spcBef>
              <a:buNone/>
            </a:pP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l-GR" sz="2000" i="0" baseline="-2500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(z</a:t>
            </a:r>
            <a:r>
              <a:rPr lang="en-US" sz="2000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)	</a:t>
            </a:r>
            <a:r>
              <a:rPr lang="en-US" sz="2000"/>
              <a:t>= Generated Data</a:t>
            </a:r>
          </a:p>
          <a:p>
            <a:pPr marL="0" indent="0">
              <a:buNone/>
            </a:pPr>
            <a:r>
              <a:rPr lang="el-GR" sz="2000" b="0" i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μ</a:t>
            </a:r>
            <a:r>
              <a:rPr lang="en-US" sz="2000" b="0" i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	</a:t>
            </a:r>
            <a:r>
              <a:rPr lang="en-US" sz="2000" b="0" i="0">
                <a:effectLst/>
                <a:latin typeface="+mj-lt"/>
                <a:ea typeface="Cambria Math" panose="02040503050406030204" pitchFamily="18" charset="0"/>
              </a:rPr>
              <a:t>= </a:t>
            </a:r>
            <a:r>
              <a:rPr lang="en-US" sz="2000">
                <a:latin typeface="+mj-lt"/>
              </a:rPr>
              <a:t>Mean of all Generated Data</a:t>
            </a:r>
          </a:p>
          <a:p>
            <a:pPr marL="0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D6F5D1-3AD8-01A7-5157-3EADD597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84" y="3173456"/>
            <a:ext cx="2114248" cy="807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2E9C6A-CF02-E5D7-F042-17AF34FC0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83" y="2224646"/>
            <a:ext cx="4721542" cy="9285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A162DF-6265-232C-48AA-25342639C786}"/>
              </a:ext>
            </a:extLst>
          </p:cNvPr>
          <p:cNvSpPr/>
          <p:nvPr/>
        </p:nvSpPr>
        <p:spPr>
          <a:xfrm>
            <a:off x="1002982" y="5384165"/>
            <a:ext cx="5531168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71B1A5-C1A1-131B-0378-ACDE333BC66C}"/>
              </a:ext>
            </a:extLst>
          </p:cNvPr>
          <p:cNvSpPr txBox="1"/>
          <p:nvPr/>
        </p:nvSpPr>
        <p:spPr>
          <a:xfrm>
            <a:off x="1002983" y="5384165"/>
            <a:ext cx="5531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“Disperse (Maximize the distance of) each generated data from its mean” </a:t>
            </a:r>
            <a:endParaRPr lang="en-SG" sz="20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2FD754-C979-DC69-31EB-3855B9552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756" y="2482902"/>
            <a:ext cx="2340415" cy="2822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C8AA3F-5802-4C80-0FB1-9FA97F23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11" y="2545963"/>
            <a:ext cx="2405706" cy="20453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85C492-68B3-A946-2284-40F18315B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980" y="4591265"/>
            <a:ext cx="2153158" cy="5920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18B8B4-7D03-D489-5BDD-A8FEC54B82A5}"/>
              </a:ext>
            </a:extLst>
          </p:cNvPr>
          <p:cNvSpPr txBox="1"/>
          <p:nvPr/>
        </p:nvSpPr>
        <p:spPr>
          <a:xfrm>
            <a:off x="7714034" y="3628734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 = 1</a:t>
            </a:r>
            <a:endParaRPr lang="en-SG" sz="1400" b="1"/>
          </a:p>
        </p:txBody>
      </p:sp>
    </p:spTree>
    <p:extLst>
      <p:ext uri="{BB962C8B-B14F-4D97-AF65-F5344CB8AC3E}">
        <p14:creationId xmlns:p14="http://schemas.microsoft.com/office/powerpoint/2010/main" val="180923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/>
              <a:t>Fence GAN Innovation – Loss Function (3)</a:t>
            </a:r>
            <a:endParaRPr lang="en-US" sz="3600" dirty="0"/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5E46CA1A-C3D6-A3B0-9E76-B7D1C7BC51D8}"/>
              </a:ext>
            </a:extLst>
          </p:cNvPr>
          <p:cNvSpPr txBox="1">
            <a:spLocks/>
          </p:cNvSpPr>
          <p:nvPr/>
        </p:nvSpPr>
        <p:spPr>
          <a:xfrm>
            <a:off x="1002983" y="1696565"/>
            <a:ext cx="5388292" cy="42375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Discriminator Loss Modification:</a:t>
            </a:r>
          </a:p>
          <a:p>
            <a:pPr marL="0" indent="0">
              <a:buNone/>
            </a:pPr>
            <a:endParaRPr lang="en-US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00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	    </a:t>
            </a:r>
            <a:r>
              <a:rPr lang="en-US" sz="2000">
                <a:latin typeface="+mj-lt"/>
                <a:ea typeface="Cambria Math" panose="02040503050406030204" pitchFamily="18" charset="0"/>
              </a:rPr>
              <a:t>= Real Data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  <a:r>
              <a:rPr lang="el-GR" sz="2000" i="0" baseline="-2500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(z</a:t>
            </a:r>
            <a:r>
              <a:rPr lang="en-US" sz="2000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)	    </a:t>
            </a:r>
            <a:r>
              <a:rPr lang="en-US" sz="2000"/>
              <a:t>= Generated Data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l-GR" sz="2000" i="0" baseline="-2500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sz="2000">
                <a:solidFill>
                  <a:srgbClr val="20212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sz="2000" b="0" i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000" b="0" i="0" baseline="-2500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 b="0" i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	    </a:t>
            </a:r>
            <a:r>
              <a:rPr lang="en-US" sz="2000" b="0" i="0">
                <a:effectLst/>
                <a:latin typeface="+mj-lt"/>
                <a:ea typeface="Cambria Math" panose="02040503050406030204" pitchFamily="18" charset="0"/>
              </a:rPr>
              <a:t>= </a:t>
            </a:r>
            <a:r>
              <a:rPr lang="en-US" sz="2000"/>
              <a:t>Discriminator score of x</a:t>
            </a:r>
            <a:r>
              <a:rPr lang="en-US" sz="2000" baseline="-25000"/>
              <a:t>i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l-GR" sz="2000" i="0" baseline="-2500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(G</a:t>
            </a:r>
            <a:r>
              <a:rPr lang="el-GR" sz="2000" i="0" baseline="-2500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(z</a:t>
            </a:r>
            <a:r>
              <a:rPr lang="en-US" sz="2000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))</a:t>
            </a:r>
            <a:r>
              <a:rPr lang="en-US" sz="2000"/>
              <a:t>= Discriminator score of G(z)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l-GR" sz="2000" b="0" i="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	    </a:t>
            </a:r>
            <a:r>
              <a:rPr lang="en-US" sz="2000">
                <a:latin typeface="+mj-lt"/>
                <a:ea typeface="Cambria Math" panose="02040503050406030204" pitchFamily="18" charset="0"/>
              </a:rPr>
              <a:t>= Loss Weighting Hyperparameter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C8AA3F-5802-4C80-0FB1-9FA97F23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811" y="3241288"/>
            <a:ext cx="2405706" cy="20453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85C492-68B3-A946-2284-40F18315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980" y="5286590"/>
            <a:ext cx="2153158" cy="592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7D49E-B178-6924-D0ED-1E6B4E45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055" y="2314721"/>
            <a:ext cx="7992590" cy="800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8318C3-86EC-6703-F5EF-7CFDCE945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8873" y="3249544"/>
            <a:ext cx="2291044" cy="26385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540B42-9F6B-4BAC-27C8-786517B5C0DC}"/>
              </a:ext>
            </a:extLst>
          </p:cNvPr>
          <p:cNvSpPr/>
          <p:nvPr/>
        </p:nvSpPr>
        <p:spPr>
          <a:xfrm>
            <a:off x="1002982" y="5384165"/>
            <a:ext cx="5531168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CD4A3B-E4B7-58DC-A3FF-688DAE2092DB}"/>
              </a:ext>
            </a:extLst>
          </p:cNvPr>
          <p:cNvSpPr txBox="1"/>
          <p:nvPr/>
        </p:nvSpPr>
        <p:spPr>
          <a:xfrm>
            <a:off x="1002983" y="5384165"/>
            <a:ext cx="5531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“Focus the Discriminator on classifying Real Data correctly”</a:t>
            </a:r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175139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EA3D-3E56-7FD3-AB38-E4C0C87A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Fence GAN Loss - Summary</a:t>
            </a:r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3F91A-5677-24AD-EA82-88B0C4BE0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3" r="13458"/>
          <a:stretch/>
        </p:blipFill>
        <p:spPr>
          <a:xfrm>
            <a:off x="9039225" y="1357291"/>
            <a:ext cx="2790825" cy="308623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47CC4E8-751C-D96F-6AE6-097FE914A525}"/>
              </a:ext>
            </a:extLst>
          </p:cNvPr>
          <p:cNvSpPr/>
          <p:nvPr/>
        </p:nvSpPr>
        <p:spPr>
          <a:xfrm>
            <a:off x="9501835" y="2034423"/>
            <a:ext cx="1509849" cy="160649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FDB01AC-0C36-3407-D636-366C8804E05B}"/>
              </a:ext>
            </a:extLst>
          </p:cNvPr>
          <p:cNvSpPr/>
          <p:nvPr/>
        </p:nvSpPr>
        <p:spPr>
          <a:xfrm>
            <a:off x="9205912" y="1784543"/>
            <a:ext cx="2101693" cy="223173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B880AA-B486-D5E7-FC73-BD48BC16F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6" y="2211561"/>
            <a:ext cx="7685762" cy="7694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5F0C7F-455B-E3BF-B043-D2E9D02F1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34" y="3936366"/>
            <a:ext cx="8351266" cy="122830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C598CB-7FFE-8BA1-548C-ABADC65D9185}"/>
              </a:ext>
            </a:extLst>
          </p:cNvPr>
          <p:cNvCxnSpPr>
            <a:cxnSpLocks/>
          </p:cNvCxnSpPr>
          <p:nvPr/>
        </p:nvCxnSpPr>
        <p:spPr>
          <a:xfrm flipH="1" flipV="1">
            <a:off x="10271781" y="3646699"/>
            <a:ext cx="12185" cy="540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7CC9C2-E093-6CE8-D6EE-A3C922AB94A6}"/>
              </a:ext>
            </a:extLst>
          </p:cNvPr>
          <p:cNvCxnSpPr>
            <a:cxnSpLocks/>
          </p:cNvCxnSpPr>
          <p:nvPr/>
        </p:nvCxnSpPr>
        <p:spPr>
          <a:xfrm>
            <a:off x="10567841" y="3795068"/>
            <a:ext cx="0" cy="54000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0C290F3-765F-0F5D-7550-A19B8EBAB472}"/>
              </a:ext>
            </a:extLst>
          </p:cNvPr>
          <p:cNvSpPr txBox="1"/>
          <p:nvPr/>
        </p:nvSpPr>
        <p:spPr>
          <a:xfrm>
            <a:off x="10603204" y="3977773"/>
            <a:ext cx="12858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/>
              <a:t>Enlarge</a:t>
            </a:r>
          </a:p>
          <a:p>
            <a:r>
              <a:rPr lang="en-US" sz="1600"/>
              <a:t>Decrease </a:t>
            </a:r>
            <a:r>
              <a:rPr lang="el-GR" sz="1600" i="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en-US" sz="1600" i="0">
              <a:solidFill>
                <a:srgbClr val="202124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/>
              <a:t>Increase </a:t>
            </a:r>
            <a:r>
              <a:rPr lang="el-GR" sz="1600" b="0" i="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en-US" sz="1600"/>
          </a:p>
          <a:p>
            <a:r>
              <a:rPr lang="en-US" sz="1600"/>
              <a:t>Increase TP</a:t>
            </a:r>
            <a:endParaRPr lang="en-US" sz="1600" i="0">
              <a:solidFill>
                <a:srgbClr val="202124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/>
              <a:t>Increase FN</a:t>
            </a:r>
            <a:endParaRPr lang="en-US" sz="1600" i="0">
              <a:solidFill>
                <a:srgbClr val="202124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019A32-C792-0420-5F0E-8496C49DF572}"/>
              </a:ext>
            </a:extLst>
          </p:cNvPr>
          <p:cNvSpPr txBox="1"/>
          <p:nvPr/>
        </p:nvSpPr>
        <p:spPr>
          <a:xfrm>
            <a:off x="9076420" y="3964240"/>
            <a:ext cx="12824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/>
              <a:t>Shrink</a:t>
            </a:r>
          </a:p>
          <a:p>
            <a:r>
              <a:rPr lang="en-US" sz="1600"/>
              <a:t>Increase </a:t>
            </a:r>
            <a:r>
              <a:rPr lang="el-GR" sz="1600" i="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en-US" sz="1600" i="0">
              <a:solidFill>
                <a:srgbClr val="202124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/>
              <a:t>Decrease </a:t>
            </a:r>
            <a:r>
              <a:rPr lang="el-GR" sz="1600" b="0" i="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endParaRPr lang="en-US" sz="1600"/>
          </a:p>
          <a:p>
            <a:r>
              <a:rPr lang="en-US" sz="1600"/>
              <a:t>Increase TN</a:t>
            </a:r>
            <a:endParaRPr lang="en-US" sz="1600" i="0">
              <a:solidFill>
                <a:srgbClr val="202124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1600"/>
              <a:t>Increase FP</a:t>
            </a:r>
            <a:endParaRPr lang="en-US" sz="1600" i="0">
              <a:solidFill>
                <a:srgbClr val="202124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Content Placeholder 18">
            <a:extLst>
              <a:ext uri="{FF2B5EF4-FFF2-40B4-BE49-F238E27FC236}">
                <a16:creationId xmlns:a16="http://schemas.microsoft.com/office/drawing/2014/main" id="{6E1C396B-F849-F31F-B1FC-CDA0EFD8749C}"/>
              </a:ext>
            </a:extLst>
          </p:cNvPr>
          <p:cNvSpPr txBox="1">
            <a:spLocks/>
          </p:cNvSpPr>
          <p:nvPr/>
        </p:nvSpPr>
        <p:spPr>
          <a:xfrm>
            <a:off x="714626" y="1631665"/>
            <a:ext cx="5388292" cy="42375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Summary of Losses:</a:t>
            </a:r>
          </a:p>
          <a:p>
            <a:pPr marL="0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AFA25-977A-8212-02B6-47BFB795808D}"/>
              </a:ext>
            </a:extLst>
          </p:cNvPr>
          <p:cNvSpPr txBox="1"/>
          <p:nvPr/>
        </p:nvSpPr>
        <p:spPr>
          <a:xfrm rot="16200000">
            <a:off x="4414477" y="4547835"/>
            <a:ext cx="4924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rgbClr val="0070C0"/>
                </a:solidFill>
              </a:rPr>
              <a:t>{</a:t>
            </a:r>
            <a:endParaRPr lang="en-SG" sz="800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374A44-F5E1-4CD1-DFB6-34C2AE2CD1CD}"/>
              </a:ext>
            </a:extLst>
          </p:cNvPr>
          <p:cNvSpPr txBox="1"/>
          <p:nvPr/>
        </p:nvSpPr>
        <p:spPr>
          <a:xfrm rot="16200000">
            <a:off x="5737916" y="2341724"/>
            <a:ext cx="4924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rgbClr val="0070C0"/>
                </a:solidFill>
              </a:rPr>
              <a:t>{</a:t>
            </a:r>
            <a:endParaRPr lang="en-SG" sz="800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7DACE6-5C12-9520-2FB3-4B88C69FC5F4}"/>
              </a:ext>
            </a:extLst>
          </p:cNvPr>
          <p:cNvSpPr txBox="1"/>
          <p:nvPr/>
        </p:nvSpPr>
        <p:spPr>
          <a:xfrm rot="16200000">
            <a:off x="7320087" y="4551277"/>
            <a:ext cx="4924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rgbClr val="0070C0"/>
                </a:solidFill>
              </a:rPr>
              <a:t>{</a:t>
            </a:r>
            <a:endParaRPr lang="en-SG" sz="8000">
              <a:solidFill>
                <a:srgbClr val="0070C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FB1F56-C540-A154-CB70-08747011AB0E}"/>
              </a:ext>
            </a:extLst>
          </p:cNvPr>
          <p:cNvSpPr txBox="1"/>
          <p:nvPr/>
        </p:nvSpPr>
        <p:spPr>
          <a:xfrm>
            <a:off x="4260573" y="3178979"/>
            <a:ext cx="364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 Discriminator on Real Data</a:t>
            </a:r>
            <a:endParaRPr lang="en-S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B96D0EF-B66C-4252-EA00-65B270BA5E0B}"/>
              </a:ext>
            </a:extLst>
          </p:cNvPr>
          <p:cNvSpPr/>
          <p:nvPr/>
        </p:nvSpPr>
        <p:spPr>
          <a:xfrm>
            <a:off x="4268293" y="3178979"/>
            <a:ext cx="3578735" cy="391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BDE664-563D-7FD2-F63A-560D5C2D73BA}"/>
              </a:ext>
            </a:extLst>
          </p:cNvPr>
          <p:cNvSpPr txBox="1"/>
          <p:nvPr/>
        </p:nvSpPr>
        <p:spPr>
          <a:xfrm>
            <a:off x="3900218" y="5396553"/>
            <a:ext cx="1723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Fence-forming</a:t>
            </a:r>
            <a:endParaRPr lang="en-S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E6A353-ED8B-2858-4B69-78F83E1D3C7F}"/>
              </a:ext>
            </a:extLst>
          </p:cNvPr>
          <p:cNvSpPr/>
          <p:nvPr/>
        </p:nvSpPr>
        <p:spPr>
          <a:xfrm>
            <a:off x="3900218" y="5396553"/>
            <a:ext cx="1700145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9F7581-EB5A-736D-8717-B350D5885229}"/>
              </a:ext>
            </a:extLst>
          </p:cNvPr>
          <p:cNvSpPr txBox="1"/>
          <p:nvPr/>
        </p:nvSpPr>
        <p:spPr>
          <a:xfrm>
            <a:off x="6700568" y="5396553"/>
            <a:ext cx="197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Spread the fence</a:t>
            </a:r>
            <a:endParaRPr lang="en-S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452525-0D8C-9355-9F4D-83B7D885C1A0}"/>
              </a:ext>
            </a:extLst>
          </p:cNvPr>
          <p:cNvSpPr/>
          <p:nvPr/>
        </p:nvSpPr>
        <p:spPr>
          <a:xfrm>
            <a:off x="6700568" y="5396554"/>
            <a:ext cx="1961562" cy="3573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FE0641-454F-0A33-E3E4-A937822EC6F9}"/>
              </a:ext>
            </a:extLst>
          </p:cNvPr>
          <p:cNvSpPr txBox="1"/>
          <p:nvPr/>
        </p:nvSpPr>
        <p:spPr>
          <a:xfrm>
            <a:off x="9347535" y="5392454"/>
            <a:ext cx="2309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Remember, </a:t>
            </a:r>
          </a:p>
          <a:p>
            <a:r>
              <a:rPr lang="en-US"/>
              <a:t>     is Negative Class </a:t>
            </a:r>
          </a:p>
          <a:p>
            <a:r>
              <a:rPr lang="en-US"/>
              <a:t>(Real Data)</a:t>
            </a:r>
            <a:endParaRPr lang="en-SG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A5B032-09C7-9120-49D3-9F897C039A70}"/>
              </a:ext>
            </a:extLst>
          </p:cNvPr>
          <p:cNvSpPr/>
          <p:nvPr/>
        </p:nvSpPr>
        <p:spPr>
          <a:xfrm>
            <a:off x="9487149" y="577712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E72C60-9C57-7C35-6CEB-18D315CDE5E6}"/>
              </a:ext>
            </a:extLst>
          </p:cNvPr>
          <p:cNvSpPr/>
          <p:nvPr/>
        </p:nvSpPr>
        <p:spPr>
          <a:xfrm>
            <a:off x="9280158" y="5392454"/>
            <a:ext cx="2400541" cy="9494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9132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56CA-30BE-A21C-8087-EB4A7E58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Implementation in PyTorch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10835-E063-1F62-9352-AF0AE20FF1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/>
              <a:t>Link: </a:t>
            </a:r>
            <a:r>
              <a:rPr lang="en-SG">
                <a:hlinkClick r:id="rId2"/>
              </a:rPr>
              <a:t>https://github.com/amothytintoni/Fence_GAN_torch/tree/main</a:t>
            </a:r>
            <a:endParaRPr lang="en-SG"/>
          </a:p>
          <a:p>
            <a:pPr marL="0" indent="0">
              <a:buNone/>
            </a:pP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92C61-2CB3-1452-97C8-966492E7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62" y="2415747"/>
            <a:ext cx="10030778" cy="360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58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B3F9BA-7FB7-B006-C85A-4931D2FA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11" y="1271108"/>
            <a:ext cx="9421177" cy="76949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spc="-40">
                <a:solidFill>
                  <a:srgbClr val="FFFFFF"/>
                </a:solidFill>
              </a:rPr>
              <a:t>3. Results</a:t>
            </a:r>
          </a:p>
        </p:txBody>
      </p:sp>
    </p:spTree>
    <p:extLst>
      <p:ext uri="{BB962C8B-B14F-4D97-AF65-F5344CB8AC3E}">
        <p14:creationId xmlns:p14="http://schemas.microsoft.com/office/powerpoint/2010/main" val="1004030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A973A-4D29-2E46-2968-6B41CCC2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Dataset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B2AB8-DE20-F53F-6FAC-79489BCEFC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MNIST	28x28 grayscale images of digits 0-9. 70,000 images</a:t>
            </a:r>
          </a:p>
          <a:p>
            <a:r>
              <a:rPr lang="en-US"/>
              <a:t>CIFAR-10	32x32 color images of 10 image classes. 60,000 images</a:t>
            </a:r>
          </a:p>
          <a:p>
            <a:r>
              <a:rPr lang="en-US"/>
              <a:t>KDD99	Network Intrusion Detection, tabular data. 5,200,000 rows x 			42 columns</a:t>
            </a:r>
          </a:p>
          <a:p>
            <a:pPr marL="0" indent="0">
              <a:buNone/>
            </a:pPr>
            <a:endParaRPr lang="en-SG"/>
          </a:p>
        </p:txBody>
      </p:sp>
      <p:pic>
        <p:nvPicPr>
          <p:cNvPr id="1026" name="Picture 2" descr="How to Develop a CNN for MNIST Handwritten Digit Classification -  MachineLearningMastery.com">
            <a:extLst>
              <a:ext uri="{FF2B5EF4-FFF2-40B4-BE49-F238E27FC236}">
                <a16:creationId xmlns:a16="http://schemas.microsoft.com/office/drawing/2014/main" id="{B1E6AFDD-9D04-EEEB-F3EF-DDEB4271F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13" y="3728386"/>
            <a:ext cx="3500565" cy="262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FAR-10 Image Classification. How to teach machine differentiating… | by  Muhammad Ardi | Becoming Human: Artificial Intelligence Magazine">
            <a:extLst>
              <a:ext uri="{FF2B5EF4-FFF2-40B4-BE49-F238E27FC236}">
                <a16:creationId xmlns:a16="http://schemas.microsoft.com/office/drawing/2014/main" id="{2C3B6966-D0AF-F815-118D-05B0BB44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05" y="3939924"/>
            <a:ext cx="4773092" cy="218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761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A288-6296-55A8-4F10-E5E5B5EC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Performance</a:t>
            </a:r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B16F9-E1B4-8168-7A17-A8309142C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76038"/>
            <a:ext cx="4812019" cy="3967588"/>
          </a:xfrm>
          <a:prstGeom prst="rect">
            <a:avLst/>
          </a:prstGeom>
        </p:spPr>
      </p:pic>
      <p:sp>
        <p:nvSpPr>
          <p:cNvPr id="9" name="Content Placeholder 18">
            <a:extLst>
              <a:ext uri="{FF2B5EF4-FFF2-40B4-BE49-F238E27FC236}">
                <a16:creationId xmlns:a16="http://schemas.microsoft.com/office/drawing/2014/main" id="{F0523357-1B61-A3B9-9792-57EC842A522A}"/>
              </a:ext>
            </a:extLst>
          </p:cNvPr>
          <p:cNvSpPr txBox="1">
            <a:spLocks/>
          </p:cNvSpPr>
          <p:nvPr/>
        </p:nvSpPr>
        <p:spPr>
          <a:xfrm>
            <a:off x="1002983" y="1716780"/>
            <a:ext cx="5388292" cy="44268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Generate results by setting one class as the anomaly class.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Fence GAN performs better than the benchmarks it lists in the paper. It is also exceptionally robust.</a:t>
            </a:r>
          </a:p>
          <a:p>
            <a:pPr marL="0" indent="0">
              <a:buNone/>
            </a:pPr>
            <a:r>
              <a:rPr lang="en-US"/>
              <a:t>However…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398987-3B8E-323B-846C-91BE9951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392" y="2322095"/>
            <a:ext cx="211931" cy="2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84E60D-462D-F783-85F8-514E9D91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668" y="2445619"/>
            <a:ext cx="211931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EF67CF-3C5E-1CBA-D6E6-A7EC72E6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923" y="2739123"/>
            <a:ext cx="211931" cy="228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BE477D-C6F1-6EC9-A3CF-37DEEE50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128" y="2463666"/>
            <a:ext cx="211931" cy="22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F7FFE8-D3F4-0220-7E8C-666A8DDBA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291" y="2748748"/>
            <a:ext cx="211931" cy="228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0CAC99-0A5C-5FA1-57E4-DE8B390B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5568" y="3017520"/>
            <a:ext cx="211931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114E7F-9AE2-761C-389E-1623A77A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164" y="2779295"/>
            <a:ext cx="211931" cy="228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B48E0C1-335F-26FA-8226-20C58FF7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578" y="3050111"/>
            <a:ext cx="211931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A70E398-3B94-4D95-3C41-C26F69E54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018" y="3131820"/>
            <a:ext cx="211931" cy="2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3BB77EC-FEB4-E6F7-223B-18C7E0647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828" y="2060468"/>
            <a:ext cx="211931" cy="228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710FA1E-DFE8-0E3A-0029-0F2164718E0A}"/>
              </a:ext>
            </a:extLst>
          </p:cNvPr>
          <p:cNvSpPr/>
          <p:nvPr/>
        </p:nvSpPr>
        <p:spPr>
          <a:xfrm>
            <a:off x="7194543" y="167716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CC1FB4-780C-A0D6-67B2-FDEEF873EC41}"/>
              </a:ext>
            </a:extLst>
          </p:cNvPr>
          <p:cNvSpPr/>
          <p:nvPr/>
        </p:nvSpPr>
        <p:spPr>
          <a:xfrm>
            <a:off x="6802372" y="2364395"/>
            <a:ext cx="108000" cy="108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E68694-4BD3-385F-B897-0E7C0237CD78}"/>
              </a:ext>
            </a:extLst>
          </p:cNvPr>
          <p:cNvSpPr/>
          <p:nvPr/>
        </p:nvSpPr>
        <p:spPr>
          <a:xfrm>
            <a:off x="7608888" y="2241581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251357-CC40-4A60-AAA9-F1009A343ADE}"/>
              </a:ext>
            </a:extLst>
          </p:cNvPr>
          <p:cNvCxnSpPr/>
          <p:nvPr/>
        </p:nvCxnSpPr>
        <p:spPr>
          <a:xfrm>
            <a:off x="6631806" y="1921754"/>
            <a:ext cx="4188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5AC371-3263-2BCB-D3DB-984B61709938}"/>
              </a:ext>
            </a:extLst>
          </p:cNvPr>
          <p:cNvCxnSpPr/>
          <p:nvPr/>
        </p:nvCxnSpPr>
        <p:spPr>
          <a:xfrm>
            <a:off x="6631805" y="1619565"/>
            <a:ext cx="4188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7783009-7123-539C-CFB3-5AC4E638A044}"/>
              </a:ext>
            </a:extLst>
          </p:cNvPr>
          <p:cNvSpPr/>
          <p:nvPr/>
        </p:nvSpPr>
        <p:spPr>
          <a:xfrm>
            <a:off x="8444761" y="1916468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77E11D-6E97-37A8-0734-7DA7CB4542E9}"/>
              </a:ext>
            </a:extLst>
          </p:cNvPr>
          <p:cNvSpPr/>
          <p:nvPr/>
        </p:nvSpPr>
        <p:spPr>
          <a:xfrm>
            <a:off x="8040154" y="2505966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B734E9-C35B-5CD0-2763-7DD12ECD363E}"/>
              </a:ext>
            </a:extLst>
          </p:cNvPr>
          <p:cNvSpPr/>
          <p:nvPr/>
        </p:nvSpPr>
        <p:spPr>
          <a:xfrm>
            <a:off x="6763452" y="614568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EBC4862-6643-04FB-3512-CE4335AC7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876" y="6120872"/>
            <a:ext cx="177197" cy="19113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EACB98B-C04E-4740-B090-5A5260EABC3C}"/>
              </a:ext>
            </a:extLst>
          </p:cNvPr>
          <p:cNvSpPr txBox="1"/>
          <p:nvPr/>
        </p:nvSpPr>
        <p:spPr>
          <a:xfrm>
            <a:off x="6886278" y="6050506"/>
            <a:ext cx="1075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GeoTrans</a:t>
            </a:r>
            <a:endParaRPr lang="en-SG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5BE5A8-4313-BE61-0EBB-816FFF22E9DB}"/>
              </a:ext>
            </a:extLst>
          </p:cNvPr>
          <p:cNvSpPr txBox="1"/>
          <p:nvPr/>
        </p:nvSpPr>
        <p:spPr>
          <a:xfrm>
            <a:off x="8903073" y="6059884"/>
            <a:ext cx="966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OCGAN</a:t>
            </a:r>
            <a:endParaRPr lang="en-SG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15B4B7-7B1B-57CB-E441-50E894A81F37}"/>
              </a:ext>
            </a:extLst>
          </p:cNvPr>
          <p:cNvSpPr/>
          <p:nvPr/>
        </p:nvSpPr>
        <p:spPr>
          <a:xfrm>
            <a:off x="8864770" y="1913379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114CC93-DD09-9C35-0C43-D801BBD5B999}"/>
              </a:ext>
            </a:extLst>
          </p:cNvPr>
          <p:cNvSpPr/>
          <p:nvPr/>
        </p:nvSpPr>
        <p:spPr>
          <a:xfrm>
            <a:off x="9686515" y="1655590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40EDFE-076F-5352-9EE1-D9EC7DEDE9E0}"/>
              </a:ext>
            </a:extLst>
          </p:cNvPr>
          <p:cNvSpPr/>
          <p:nvPr/>
        </p:nvSpPr>
        <p:spPr>
          <a:xfrm>
            <a:off x="9271401" y="2086654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9682E6-0D32-A234-10D2-A16FB03FCC5A}"/>
              </a:ext>
            </a:extLst>
          </p:cNvPr>
          <p:cNvSpPr/>
          <p:nvPr/>
        </p:nvSpPr>
        <p:spPr>
          <a:xfrm>
            <a:off x="10513802" y="1828593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F07D612-4DF7-A26A-0F97-D34E3C0D5E58}"/>
              </a:ext>
            </a:extLst>
          </p:cNvPr>
          <p:cNvSpPr/>
          <p:nvPr/>
        </p:nvSpPr>
        <p:spPr>
          <a:xfrm>
            <a:off x="10093793" y="1767982"/>
            <a:ext cx="144000" cy="144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7FC131-35FF-50CE-F4D8-D4B1154E1502}"/>
              </a:ext>
            </a:extLst>
          </p:cNvPr>
          <p:cNvSpPr txBox="1"/>
          <p:nvPr/>
        </p:nvSpPr>
        <p:spPr>
          <a:xfrm>
            <a:off x="1002983" y="5021470"/>
            <a:ext cx="481201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Fence GAN (04.2019): 63% </a:t>
            </a:r>
            <a:r>
              <a:rPr lang="en-SG" sz="2200"/>
              <a:t>±</a:t>
            </a:r>
            <a:r>
              <a:rPr lang="en-US" sz="2200"/>
              <a:t> 3%</a:t>
            </a:r>
          </a:p>
          <a:p>
            <a:r>
              <a:rPr lang="en-US" sz="2200"/>
              <a:t>OCGAN (03.2019)	: 66% </a:t>
            </a:r>
            <a:r>
              <a:rPr lang="en-SG" sz="2200"/>
              <a:t>± 9% </a:t>
            </a:r>
            <a:r>
              <a:rPr lang="en-US" sz="2200"/>
              <a:t>GeoTrans (05.2018)	: 86% </a:t>
            </a:r>
            <a:r>
              <a:rPr lang="en-SG" sz="2200"/>
              <a:t>± </a:t>
            </a:r>
            <a:r>
              <a:rPr lang="en-US" sz="2200"/>
              <a:t>8%</a:t>
            </a:r>
          </a:p>
          <a:p>
            <a:endParaRPr lang="en-SG" sz="2400"/>
          </a:p>
        </p:txBody>
      </p:sp>
    </p:spTree>
    <p:extLst>
      <p:ext uri="{BB962C8B-B14F-4D97-AF65-F5344CB8AC3E}">
        <p14:creationId xmlns:p14="http://schemas.microsoft.com/office/powerpoint/2010/main" val="413504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40" grpId="0" animBg="1"/>
      <p:bldP spid="41" grpId="0" animBg="1"/>
      <p:bldP spid="42" grpId="0" animBg="1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B3F9BA-7FB7-B006-C85A-4931D2FA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11" y="1271108"/>
            <a:ext cx="9421177" cy="76949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spc="-40">
                <a:solidFill>
                  <a:srgbClr val="FFFFFF"/>
                </a:solidFill>
              </a:rPr>
              <a:t>4. Discussion</a:t>
            </a:r>
          </a:p>
        </p:txBody>
      </p:sp>
    </p:spTree>
    <p:extLst>
      <p:ext uri="{BB962C8B-B14F-4D97-AF65-F5344CB8AC3E}">
        <p14:creationId xmlns:p14="http://schemas.microsoft.com/office/powerpoint/2010/main" val="219593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6B9F8E7-EAA1-4B1C-BC13-EEB5C78CF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A7734B-518B-46E3-AF41-1134F2FF7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FCEBA-7F51-A128-500D-66330BC7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11" y="1271108"/>
            <a:ext cx="9421177" cy="76949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spc="-40">
                <a:solidFill>
                  <a:srgbClr val="FFFFFF"/>
                </a:solidFill>
              </a:rPr>
              <a:t>1. Introduction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33D30-F9A2-09B2-14BC-B4864A008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893228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150E-59C7-8C6F-3F15-845F5ADF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Limitations and Improvements (1)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669E6-3325-A3B5-360B-17BA121EA3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/>
              <a:t>1. Incorporate GeoTrans (Image Transformations) to the model</a:t>
            </a:r>
          </a:p>
          <a:p>
            <a:r>
              <a:rPr lang="en-US" sz="2400"/>
              <a:t>CIFAR-10 AUROC 63% -&gt; 86%</a:t>
            </a:r>
          </a:p>
          <a:p>
            <a:r>
              <a:rPr lang="en-US"/>
              <a:t>Seamless integration</a:t>
            </a:r>
          </a:p>
          <a:p>
            <a:r>
              <a:rPr lang="en-US" sz="2400"/>
              <a:t>Simple transformations – Flip, Translation, Rotation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6282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CDA5-C5E3-E274-20F9-3FF7C3CA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Limitations and Improvements (2)</a:t>
            </a:r>
            <a:endParaRPr lang="en-SG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E65E1F-8F96-9FF3-7A01-63EE732B916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1863" y="1695450"/>
            <a:ext cx="10328275" cy="4314825"/>
          </a:xfrm>
        </p:spPr>
        <p:txBody>
          <a:bodyPr/>
          <a:lstStyle/>
          <a:p>
            <a:pPr marL="0" indent="0">
              <a:buNone/>
            </a:pPr>
            <a:r>
              <a:rPr lang="en-US" sz="2400" b="1"/>
              <a:t>2. Better Loss Backpropagation Method and Hyperparameter tuning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SG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430A8EB-0E0E-EA8E-FBA3-9D9FB15E0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36644"/>
              </p:ext>
            </p:extLst>
          </p:nvPr>
        </p:nvGraphicFramePr>
        <p:xfrm>
          <a:off x="2019300" y="4032218"/>
          <a:ext cx="8820156" cy="24447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1722839675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862777273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1846323261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1891736310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3030534237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579857663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3343377287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3725139998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2926723857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4147082143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2608879432"/>
                    </a:ext>
                  </a:extLst>
                </a:gridCol>
                <a:gridCol w="1038231">
                  <a:extLst>
                    <a:ext uri="{9D8B030D-6E8A-4147-A177-3AD203B41FA5}">
                      <a16:colId xmlns:a16="http://schemas.microsoft.com/office/drawing/2014/main" val="2343422755"/>
                    </a:ext>
                  </a:extLst>
                </a:gridCol>
              </a:tblGrid>
              <a:tr h="391602">
                <a:tc>
                  <a:txBody>
                    <a:bodyPr/>
                    <a:lstStyle/>
                    <a:p>
                      <a:pPr algn="l" fontAlgn="b"/>
                      <a:r>
                        <a:rPr lang="en-SG" sz="2000" b="1" u="none" strike="noStrike">
                          <a:effectLst/>
                        </a:rPr>
                        <a:t>MNIST</a:t>
                      </a:r>
                      <a:endParaRPr lang="en-SG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Anomaly Class AUPRC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657964"/>
                  </a:ext>
                </a:extLst>
              </a:tr>
              <a:tr h="35324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Version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4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7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u="none" strike="noStrike">
                          <a:effectLst/>
                        </a:rPr>
                        <a:t>Mean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9266551"/>
                  </a:ext>
                </a:extLst>
              </a:tr>
              <a:tr h="698491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Paper result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90.5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92.4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90.3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85.6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81.1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84.2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84.7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87.8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84.9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72.2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u="none" strike="noStrike">
                          <a:effectLst/>
                        </a:rPr>
                        <a:t>85.37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2646200"/>
                  </a:ext>
                </a:extLst>
              </a:tr>
              <a:tr h="426908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Backprop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93.5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89.3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86.6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77.6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76.8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87.05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6365586"/>
                  </a:ext>
                </a:extLst>
              </a:tr>
              <a:tr h="574539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Backprop + HP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94.1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93.3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89.9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87.2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77.8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85.5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90.6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88.7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90.2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76.1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u="none" strike="noStrike">
                          <a:effectLst/>
                        </a:rPr>
                        <a:t>87.34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61227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1732746-703F-D16D-6F20-6D04F67F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92" y="2285311"/>
            <a:ext cx="7992590" cy="8002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87A484-2F1C-D0A1-4192-8F7C586E1916}"/>
              </a:ext>
            </a:extLst>
          </p:cNvPr>
          <p:cNvSpPr txBox="1"/>
          <p:nvPr/>
        </p:nvSpPr>
        <p:spPr>
          <a:xfrm rot="16200000">
            <a:off x="7947717" y="1962686"/>
            <a:ext cx="49244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rgbClr val="0070C0"/>
                </a:solidFill>
              </a:rPr>
              <a:t>{</a:t>
            </a:r>
            <a:endParaRPr lang="en-SG" sz="1660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605F5E-6A7A-79D4-32CC-10799C08EB30}"/>
              </a:ext>
            </a:extLst>
          </p:cNvPr>
          <p:cNvSpPr txBox="1"/>
          <p:nvPr/>
        </p:nvSpPr>
        <p:spPr>
          <a:xfrm>
            <a:off x="6570821" y="3486728"/>
            <a:ext cx="3652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Separate vs Combined Backprop</a:t>
            </a:r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430EC3-E1B8-9D97-06BD-ED8C1C64D595}"/>
              </a:ext>
            </a:extLst>
          </p:cNvPr>
          <p:cNvSpPr txBox="1"/>
          <p:nvPr/>
        </p:nvSpPr>
        <p:spPr>
          <a:xfrm>
            <a:off x="931862" y="2500751"/>
            <a:ext cx="166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Improvement:</a:t>
            </a:r>
            <a:endParaRPr lang="en-SG" u="sn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D40B9-4DB1-8294-9305-7BB699B50AA2}"/>
              </a:ext>
            </a:extLst>
          </p:cNvPr>
          <p:cNvSpPr txBox="1"/>
          <p:nvPr/>
        </p:nvSpPr>
        <p:spPr>
          <a:xfrm>
            <a:off x="931862" y="5069943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/>
              <a:t>Result:</a:t>
            </a:r>
            <a:endParaRPr lang="en-SG" u="sng"/>
          </a:p>
        </p:txBody>
      </p:sp>
    </p:spTree>
    <p:extLst>
      <p:ext uri="{BB962C8B-B14F-4D97-AF65-F5344CB8AC3E}">
        <p14:creationId xmlns:p14="http://schemas.microsoft.com/office/powerpoint/2010/main" val="3066083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981D17-0458-8DBF-0FCF-CA32613D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413" y="3918775"/>
            <a:ext cx="3069084" cy="603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3937C-990D-2E46-49CD-7686D33C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Limitations and Improvements (3)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AF67E-B6DE-CF15-0F4F-47383584D1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200"/>
              <a:t>3. If the Real Data distribution is highly irregular, circular fence may be ineffective. Introducing </a:t>
            </a:r>
            <a:r>
              <a:rPr lang="en-SG" sz="2200" b="1"/>
              <a:t>“Outline Loss” </a:t>
            </a:r>
            <a:r>
              <a:rPr lang="en-SG" sz="2200"/>
              <a:t>might help.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E91A9-ACDE-E5B5-347E-A395B6D70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E96F07-4E78-477C-4842-671F6A678958}"/>
              </a:ext>
            </a:extLst>
          </p:cNvPr>
          <p:cNvSpPr/>
          <p:nvPr/>
        </p:nvSpPr>
        <p:spPr>
          <a:xfrm>
            <a:off x="7175114" y="5736467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AD535D-F741-2856-BAC9-8673A869026E}"/>
              </a:ext>
            </a:extLst>
          </p:cNvPr>
          <p:cNvSpPr/>
          <p:nvPr/>
        </p:nvSpPr>
        <p:spPr>
          <a:xfrm>
            <a:off x="6891575" y="5818622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45B1DE-1860-40A9-553C-555BA730B2DF}"/>
              </a:ext>
            </a:extLst>
          </p:cNvPr>
          <p:cNvSpPr/>
          <p:nvPr/>
        </p:nvSpPr>
        <p:spPr>
          <a:xfrm>
            <a:off x="6926820" y="557422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268FF9-7977-0B8F-DEF4-481983706690}"/>
              </a:ext>
            </a:extLst>
          </p:cNvPr>
          <p:cNvSpPr/>
          <p:nvPr/>
        </p:nvSpPr>
        <p:spPr>
          <a:xfrm>
            <a:off x="7169835" y="465323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C299C4-7279-3813-93ED-2F5FF25AF2CF}"/>
              </a:ext>
            </a:extLst>
          </p:cNvPr>
          <p:cNvSpPr/>
          <p:nvPr/>
        </p:nvSpPr>
        <p:spPr>
          <a:xfrm>
            <a:off x="7031114" y="5045613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30DE08-6237-2483-CE69-D94C49362DDC}"/>
              </a:ext>
            </a:extLst>
          </p:cNvPr>
          <p:cNvSpPr/>
          <p:nvPr/>
        </p:nvSpPr>
        <p:spPr>
          <a:xfrm>
            <a:off x="7443824" y="4554489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9AED7B-241A-BC30-A8B9-0CEC9EAB32E8}"/>
              </a:ext>
            </a:extLst>
          </p:cNvPr>
          <p:cNvSpPr/>
          <p:nvPr/>
        </p:nvSpPr>
        <p:spPr>
          <a:xfrm>
            <a:off x="8344145" y="4702713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D467D4-E86E-385A-1A5A-12B47F88CB8D}"/>
              </a:ext>
            </a:extLst>
          </p:cNvPr>
          <p:cNvSpPr/>
          <p:nvPr/>
        </p:nvSpPr>
        <p:spPr>
          <a:xfrm>
            <a:off x="8011414" y="468791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6D7C21-9A78-63B7-7A20-F6847D72FFD7}"/>
              </a:ext>
            </a:extLst>
          </p:cNvPr>
          <p:cNvSpPr/>
          <p:nvPr/>
        </p:nvSpPr>
        <p:spPr>
          <a:xfrm>
            <a:off x="7686864" y="4410489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5411D5-6367-A3FF-AF5B-27291BABB605}"/>
              </a:ext>
            </a:extLst>
          </p:cNvPr>
          <p:cNvSpPr/>
          <p:nvPr/>
        </p:nvSpPr>
        <p:spPr>
          <a:xfrm>
            <a:off x="7345762" y="4992076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FEE8590-9B7F-98ED-BC05-E84031CD2745}"/>
              </a:ext>
            </a:extLst>
          </p:cNvPr>
          <p:cNvSpPr/>
          <p:nvPr/>
        </p:nvSpPr>
        <p:spPr>
          <a:xfrm>
            <a:off x="6980824" y="5239814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A0EEEEB-0059-42BD-EF79-C509E71C718A}"/>
              </a:ext>
            </a:extLst>
          </p:cNvPr>
          <p:cNvSpPr/>
          <p:nvPr/>
        </p:nvSpPr>
        <p:spPr>
          <a:xfrm>
            <a:off x="7862791" y="4992076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A435E-2B04-7C38-0207-3276E0FFCCE3}"/>
              </a:ext>
            </a:extLst>
          </p:cNvPr>
          <p:cNvSpPr/>
          <p:nvPr/>
        </p:nvSpPr>
        <p:spPr>
          <a:xfrm>
            <a:off x="8650265" y="4543910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CCBEB9-55DE-AAC1-5989-62DB4A7545F9}"/>
              </a:ext>
            </a:extLst>
          </p:cNvPr>
          <p:cNvSpPr/>
          <p:nvPr/>
        </p:nvSpPr>
        <p:spPr>
          <a:xfrm>
            <a:off x="7686864" y="4802037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2725F93-3D61-9490-D3A7-2F0CF3066669}"/>
              </a:ext>
            </a:extLst>
          </p:cNvPr>
          <p:cNvSpPr/>
          <p:nvPr/>
        </p:nvSpPr>
        <p:spPr>
          <a:xfrm>
            <a:off x="6748841" y="4159910"/>
            <a:ext cx="2136808" cy="2136808"/>
          </a:xfrm>
          <a:prstGeom prst="ellipse">
            <a:avLst/>
          </a:prstGeom>
          <a:noFill/>
          <a:ln w="38100">
            <a:solidFill>
              <a:srgbClr val="342D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F7F9EBF-E400-3D30-0263-6C545AD3241C}"/>
              </a:ext>
            </a:extLst>
          </p:cNvPr>
          <p:cNvSpPr/>
          <p:nvPr/>
        </p:nvSpPr>
        <p:spPr>
          <a:xfrm>
            <a:off x="7009704" y="4275056"/>
            <a:ext cx="1184019" cy="118401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141297-750A-E49E-06DA-2110313C9FB9}"/>
              </a:ext>
            </a:extLst>
          </p:cNvPr>
          <p:cNvCxnSpPr>
            <a:cxnSpLocks/>
          </p:cNvCxnSpPr>
          <p:nvPr/>
        </p:nvCxnSpPr>
        <p:spPr>
          <a:xfrm>
            <a:off x="9239762" y="5243345"/>
            <a:ext cx="368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EA4C3F-2A0C-AA29-0617-11C9777721B6}"/>
              </a:ext>
            </a:extLst>
          </p:cNvPr>
          <p:cNvCxnSpPr>
            <a:cxnSpLocks/>
          </p:cNvCxnSpPr>
          <p:nvPr/>
        </p:nvCxnSpPr>
        <p:spPr>
          <a:xfrm>
            <a:off x="9239762" y="5520537"/>
            <a:ext cx="3683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B8A4B7-B0E9-0B68-8AFA-B434E2D65979}"/>
              </a:ext>
            </a:extLst>
          </p:cNvPr>
          <p:cNvSpPr txBox="1"/>
          <p:nvPr/>
        </p:nvSpPr>
        <p:spPr>
          <a:xfrm>
            <a:off x="9594702" y="5062345"/>
            <a:ext cx="165043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600"/>
              <a:t>High TP Fence</a:t>
            </a:r>
          </a:p>
          <a:p>
            <a:pPr>
              <a:spcAft>
                <a:spcPts val="400"/>
              </a:spcAft>
            </a:pPr>
            <a:r>
              <a:rPr lang="en-US" sz="1600"/>
              <a:t>High TN Fence</a:t>
            </a:r>
          </a:p>
          <a:p>
            <a:pPr>
              <a:spcAft>
                <a:spcPts val="400"/>
              </a:spcAft>
            </a:pPr>
            <a:r>
              <a:rPr lang="en-US" sz="1600"/>
              <a:t>Ideal Fence</a:t>
            </a:r>
          </a:p>
          <a:p>
            <a:pPr>
              <a:spcAft>
                <a:spcPts val="400"/>
              </a:spcAft>
            </a:pPr>
            <a:r>
              <a:rPr lang="en-US" sz="1600"/>
              <a:t>Real Data</a:t>
            </a:r>
            <a:endParaRPr lang="en-SG" sz="16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65EE0A-8A8C-3B18-888C-12B77582716D}"/>
              </a:ext>
            </a:extLst>
          </p:cNvPr>
          <p:cNvSpPr/>
          <p:nvPr/>
        </p:nvSpPr>
        <p:spPr>
          <a:xfrm>
            <a:off x="9351912" y="6040778"/>
            <a:ext cx="144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20D2C6-1DFC-8CBB-9403-5ABDF3681EEB}"/>
              </a:ext>
            </a:extLst>
          </p:cNvPr>
          <p:cNvCxnSpPr>
            <a:cxnSpLocks/>
          </p:cNvCxnSpPr>
          <p:nvPr/>
        </p:nvCxnSpPr>
        <p:spPr>
          <a:xfrm>
            <a:off x="9239762" y="5821195"/>
            <a:ext cx="368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E1D3F75-5206-67BB-FD66-E620D920C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816" y="3303826"/>
            <a:ext cx="3886309" cy="6309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F629A0-C0E1-3866-F181-C5CC76C96A05}"/>
              </a:ext>
            </a:extLst>
          </p:cNvPr>
          <p:cNvSpPr txBox="1"/>
          <p:nvPr/>
        </p:nvSpPr>
        <p:spPr>
          <a:xfrm>
            <a:off x="946861" y="3827664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 is all     where</a:t>
            </a:r>
            <a:endParaRPr lang="en-SG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6D2A50-1F39-497F-2D48-1238AA52116D}"/>
              </a:ext>
            </a:extLst>
          </p:cNvPr>
          <p:cNvSpPr txBox="1"/>
          <p:nvPr/>
        </p:nvSpPr>
        <p:spPr>
          <a:xfrm>
            <a:off x="899236" y="4934983"/>
            <a:ext cx="3911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 is the closeness hyperparameter, </a:t>
            </a:r>
          </a:p>
          <a:p>
            <a:r>
              <a:rPr lang="en-US"/>
              <a:t>set to a small value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9ACEEE5-FD5F-D252-8EB2-73F36556A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37" y="5032859"/>
            <a:ext cx="221491" cy="2100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FC32B7-C64C-70E5-E944-DD25F92B2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74" y="3928454"/>
            <a:ext cx="231126" cy="21159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FE91B4-8A3A-D5B1-B793-D277E5918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327" y="3934750"/>
            <a:ext cx="160710" cy="1862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6309834-A022-5B36-B7A5-A2040ADA9890}"/>
                  </a:ext>
                </a:extLst>
              </p14:cNvPr>
              <p14:cNvContentPartPr/>
              <p14:nvPr/>
            </p14:nvContentPartPr>
            <p14:xfrm>
              <a:off x="6751515" y="4276065"/>
              <a:ext cx="2260440" cy="2021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6309834-A022-5B36-B7A5-A2040ADA98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7475" y="4262025"/>
                <a:ext cx="2288520" cy="204948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C5FB195D-A84A-0296-4D9A-F5B495DC4C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467" y="4286052"/>
            <a:ext cx="3089234" cy="5096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1D2917E-4070-8C59-9541-0A215334B8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8285" y="2716603"/>
            <a:ext cx="6155994" cy="9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EA571-7FA2-ED85-BB33-44CD2A132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Case for Outline Loss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2A305-C33B-C98E-143F-CAED6CAAF1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B5438-AC5B-0B25-81E0-4711FD8B3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755" y="1522094"/>
            <a:ext cx="6394409" cy="483171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708EF3A-4FC7-1600-C1DF-DBA9A700EAF3}"/>
              </a:ext>
            </a:extLst>
          </p:cNvPr>
          <p:cNvSpPr/>
          <p:nvPr/>
        </p:nvSpPr>
        <p:spPr>
          <a:xfrm>
            <a:off x="4772025" y="4443412"/>
            <a:ext cx="1323975" cy="1323975"/>
          </a:xfrm>
          <a:prstGeom prst="ellipse">
            <a:avLst/>
          </a:prstGeom>
          <a:noFill/>
          <a:ln w="38100">
            <a:solidFill>
              <a:srgbClr val="342D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D662AB2-D570-3300-56D7-EDE7328AEE9E}"/>
                  </a:ext>
                </a:extLst>
              </p14:cNvPr>
              <p14:cNvContentPartPr/>
              <p14:nvPr/>
            </p14:nvContentPartPr>
            <p14:xfrm>
              <a:off x="4704195" y="4570545"/>
              <a:ext cx="1451160" cy="1040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D662AB2-D570-3300-56D7-EDE7328AEE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5475" y="4551465"/>
                <a:ext cx="1488960" cy="107784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2ED1EF-4891-F1FF-3FB3-3137CE9A7B06}"/>
              </a:ext>
            </a:extLst>
          </p:cNvPr>
          <p:cNvCxnSpPr>
            <a:cxnSpLocks/>
          </p:cNvCxnSpPr>
          <p:nvPr/>
        </p:nvCxnSpPr>
        <p:spPr>
          <a:xfrm>
            <a:off x="9239762" y="5195720"/>
            <a:ext cx="368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B8791B-8B03-8309-CA6C-8D268AE9E4A7}"/>
              </a:ext>
            </a:extLst>
          </p:cNvPr>
          <p:cNvSpPr txBox="1"/>
          <p:nvPr/>
        </p:nvSpPr>
        <p:spPr>
          <a:xfrm>
            <a:off x="9593274" y="4998680"/>
            <a:ext cx="20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/>
              <a:t>FGAN Fence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A98A79-254F-1977-739B-642BD67309AC}"/>
              </a:ext>
            </a:extLst>
          </p:cNvPr>
          <p:cNvCxnSpPr>
            <a:cxnSpLocks/>
          </p:cNvCxnSpPr>
          <p:nvPr/>
        </p:nvCxnSpPr>
        <p:spPr>
          <a:xfrm>
            <a:off x="9239762" y="5569582"/>
            <a:ext cx="368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1BC8D2-2F55-306C-031E-648D18C15D90}"/>
              </a:ext>
            </a:extLst>
          </p:cNvPr>
          <p:cNvSpPr txBox="1"/>
          <p:nvPr/>
        </p:nvSpPr>
        <p:spPr>
          <a:xfrm>
            <a:off x="9593274" y="5381585"/>
            <a:ext cx="2044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000"/>
              <a:t>Ideal Fence</a:t>
            </a:r>
          </a:p>
        </p:txBody>
      </p:sp>
    </p:spTree>
    <p:extLst>
      <p:ext uri="{BB962C8B-B14F-4D97-AF65-F5344CB8AC3E}">
        <p14:creationId xmlns:p14="http://schemas.microsoft.com/office/powerpoint/2010/main" val="309947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numbers and a red and blue line&#10;&#10;Description automatically generated">
            <a:extLst>
              <a:ext uri="{FF2B5EF4-FFF2-40B4-BE49-F238E27FC236}">
                <a16:creationId xmlns:a16="http://schemas.microsoft.com/office/drawing/2014/main" id="{6ED72CE2-1A22-308B-7E94-F7993922F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12" y="1520206"/>
            <a:ext cx="5339059" cy="4004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12D594-34CB-1981-B0D8-957F5D80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Without Outline Loss</a:t>
            </a:r>
            <a:endParaRPr lang="en-SG"/>
          </a:p>
        </p:txBody>
      </p:sp>
      <p:pic>
        <p:nvPicPr>
          <p:cNvPr id="7" name="vanilla_asym">
            <a:hlinkClick r:id="" action="ppaction://media"/>
            <a:extLst>
              <a:ext uri="{FF2B5EF4-FFF2-40B4-BE49-F238E27FC236}">
                <a16:creationId xmlns:a16="http://schemas.microsoft.com/office/drawing/2014/main" id="{1BBD5993-8ED3-30BE-58BE-C3783F957880}"/>
              </a:ext>
            </a:extLst>
          </p:cNvPr>
          <p:cNvPicPr>
            <a:picLocks noGrp="1" noChangeAspect="1"/>
          </p:cNvPicPr>
          <p:nvPr>
            <p:ph sz="quarter" idx="1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6562" y="1989957"/>
            <a:ext cx="5926955" cy="333944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13086F-E931-EEF6-76A5-0BEE41B93026}"/>
                  </a:ext>
                </a:extLst>
              </p:cNvPr>
              <p:cNvSpPr txBox="1"/>
              <p:nvPr/>
            </p:nvSpPr>
            <p:spPr>
              <a:xfrm>
                <a:off x="4650360" y="5757263"/>
                <a:ext cx="251389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/>
                  <a:t> = 15;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/>
                  <a:t> = 0.5</a:t>
                </a:r>
              </a:p>
              <a:p>
                <a:pPr algn="ctr"/>
                <a:r>
                  <a:rPr lang="en-US" sz="2000"/>
                  <a:t>Run ID 1704450159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413086F-E931-EEF6-76A5-0BEE41B93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360" y="5757263"/>
                <a:ext cx="2513893" cy="707886"/>
              </a:xfrm>
              <a:prstGeom prst="rect">
                <a:avLst/>
              </a:prstGeom>
              <a:blipFill>
                <a:blip r:embed="rId6"/>
                <a:stretch>
                  <a:fillRect l="-1942" t="-3419" r="-1699" b="-145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1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CD68-99CF-3851-608C-529A850B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With Outline Loss</a:t>
            </a:r>
            <a:endParaRPr lang="en-SG"/>
          </a:p>
        </p:txBody>
      </p:sp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0CA75599-A61B-4B19-1C0B-2A1518911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3" y="1520206"/>
            <a:ext cx="5339059" cy="4004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B1487B-4AA3-EE0E-0CD2-976BF8E7726E}"/>
                  </a:ext>
                </a:extLst>
              </p:cNvPr>
              <p:cNvSpPr txBox="1"/>
              <p:nvPr/>
            </p:nvSpPr>
            <p:spPr>
              <a:xfrm>
                <a:off x="3900606" y="5757263"/>
                <a:ext cx="401340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/>
                  <a:t> = 1.5;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000"/>
                  <a:t> = 0.65;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/>
                  <a:t> = 20;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/>
                  <a:t> = 0.4</a:t>
                </a:r>
              </a:p>
              <a:p>
                <a:pPr algn="ctr"/>
                <a:r>
                  <a:rPr lang="en-US" sz="2000"/>
                  <a:t>Run ID 1704386373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B1487B-4AA3-EE0E-0CD2-976BF8E77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606" y="5757263"/>
                <a:ext cx="4013406" cy="707886"/>
              </a:xfrm>
              <a:prstGeom prst="rect">
                <a:avLst/>
              </a:prstGeom>
              <a:blipFill>
                <a:blip r:embed="rId5"/>
                <a:stretch>
                  <a:fillRect t="-3419" r="-1064" b="-145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1704386373">
            <a:hlinkClick r:id="" action="ppaction://media"/>
            <a:extLst>
              <a:ext uri="{FF2B5EF4-FFF2-40B4-BE49-F238E27FC236}">
                <a16:creationId xmlns:a16="http://schemas.microsoft.com/office/drawing/2014/main" id="{7EB61837-1360-08A4-AEC6-968F10D85F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13571" y="1852632"/>
            <a:ext cx="5927508" cy="33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2F716-56BD-00AE-D103-5AD94143B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With vs Without Outline Loss</a:t>
            </a:r>
            <a:endParaRPr lang="en-SG"/>
          </a:p>
        </p:txBody>
      </p:sp>
      <p:pic>
        <p:nvPicPr>
          <p:cNvPr id="7" name="1704386373">
            <a:hlinkClick r:id="" action="ppaction://media"/>
            <a:extLst>
              <a:ext uri="{FF2B5EF4-FFF2-40B4-BE49-F238E27FC236}">
                <a16:creationId xmlns:a16="http://schemas.microsoft.com/office/drawing/2014/main" id="{7E04FE1D-0959-B7A1-656E-1294A99870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1021" y="1759279"/>
            <a:ext cx="5927508" cy="3339441"/>
          </a:xfrm>
          <a:prstGeom prst="rect">
            <a:avLst/>
          </a:prstGeom>
        </p:spPr>
      </p:pic>
      <p:pic>
        <p:nvPicPr>
          <p:cNvPr id="8" name="vanilla_asym">
            <a:hlinkClick r:id="" action="ppaction://media"/>
            <a:extLst>
              <a:ext uri="{FF2B5EF4-FFF2-40B4-BE49-F238E27FC236}">
                <a16:creationId xmlns:a16="http://schemas.microsoft.com/office/drawing/2014/main" id="{7FDA5B4A-CCA5-2978-6CC7-71A1402EEF8A}"/>
              </a:ext>
            </a:extLst>
          </p:cNvPr>
          <p:cNvPicPr>
            <a:picLocks noGrp="1" noChangeAspect="1"/>
          </p:cNvPicPr>
          <p:nvPr>
            <p:ph sz="quarter" idx="1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71362" y="1759279"/>
            <a:ext cx="5926955" cy="333944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2D9DFA-894A-14AD-8F71-7180445B9FBE}"/>
              </a:ext>
            </a:extLst>
          </p:cNvPr>
          <p:cNvSpPr txBox="1"/>
          <p:nvPr/>
        </p:nvSpPr>
        <p:spPr>
          <a:xfrm>
            <a:off x="2362200" y="5438775"/>
            <a:ext cx="20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With Outline Loss</a:t>
            </a:r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64999-E389-65B5-28CA-B4E3B5C9F857}"/>
              </a:ext>
            </a:extLst>
          </p:cNvPr>
          <p:cNvSpPr txBox="1"/>
          <p:nvPr/>
        </p:nvSpPr>
        <p:spPr>
          <a:xfrm>
            <a:off x="7524433" y="5438775"/>
            <a:ext cx="238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Without Outline Loss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657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5D100-1AA9-6DE2-6A90-E1667343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Outline Loss on MNIST and CIFAR-10</a:t>
            </a:r>
            <a:endParaRPr lang="en-SG" sz="36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27638D-4A6B-BCA5-5891-E21B54C3F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334102"/>
              </p:ext>
            </p:extLst>
          </p:nvPr>
        </p:nvGraphicFramePr>
        <p:xfrm>
          <a:off x="1566859" y="1749286"/>
          <a:ext cx="9058282" cy="22575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1116">
                  <a:extLst>
                    <a:ext uri="{9D8B030D-6E8A-4147-A177-3AD203B41FA5}">
                      <a16:colId xmlns:a16="http://schemas.microsoft.com/office/drawing/2014/main" val="1722839675"/>
                    </a:ext>
                  </a:extLst>
                </a:gridCol>
                <a:gridCol w="586923">
                  <a:extLst>
                    <a:ext uri="{9D8B030D-6E8A-4147-A177-3AD203B41FA5}">
                      <a16:colId xmlns:a16="http://schemas.microsoft.com/office/drawing/2014/main" val="862777273"/>
                    </a:ext>
                  </a:extLst>
                </a:gridCol>
                <a:gridCol w="586923">
                  <a:extLst>
                    <a:ext uri="{9D8B030D-6E8A-4147-A177-3AD203B41FA5}">
                      <a16:colId xmlns:a16="http://schemas.microsoft.com/office/drawing/2014/main" val="1846323261"/>
                    </a:ext>
                  </a:extLst>
                </a:gridCol>
                <a:gridCol w="586923">
                  <a:extLst>
                    <a:ext uri="{9D8B030D-6E8A-4147-A177-3AD203B41FA5}">
                      <a16:colId xmlns:a16="http://schemas.microsoft.com/office/drawing/2014/main" val="1891736310"/>
                    </a:ext>
                  </a:extLst>
                </a:gridCol>
                <a:gridCol w="586923">
                  <a:extLst>
                    <a:ext uri="{9D8B030D-6E8A-4147-A177-3AD203B41FA5}">
                      <a16:colId xmlns:a16="http://schemas.microsoft.com/office/drawing/2014/main" val="3030534237"/>
                    </a:ext>
                  </a:extLst>
                </a:gridCol>
                <a:gridCol w="586923">
                  <a:extLst>
                    <a:ext uri="{9D8B030D-6E8A-4147-A177-3AD203B41FA5}">
                      <a16:colId xmlns:a16="http://schemas.microsoft.com/office/drawing/2014/main" val="579857663"/>
                    </a:ext>
                  </a:extLst>
                </a:gridCol>
                <a:gridCol w="586923">
                  <a:extLst>
                    <a:ext uri="{9D8B030D-6E8A-4147-A177-3AD203B41FA5}">
                      <a16:colId xmlns:a16="http://schemas.microsoft.com/office/drawing/2014/main" val="3343377287"/>
                    </a:ext>
                  </a:extLst>
                </a:gridCol>
                <a:gridCol w="586923">
                  <a:extLst>
                    <a:ext uri="{9D8B030D-6E8A-4147-A177-3AD203B41FA5}">
                      <a16:colId xmlns:a16="http://schemas.microsoft.com/office/drawing/2014/main" val="3725139998"/>
                    </a:ext>
                  </a:extLst>
                </a:gridCol>
                <a:gridCol w="586923">
                  <a:extLst>
                    <a:ext uri="{9D8B030D-6E8A-4147-A177-3AD203B41FA5}">
                      <a16:colId xmlns:a16="http://schemas.microsoft.com/office/drawing/2014/main" val="2926723857"/>
                    </a:ext>
                  </a:extLst>
                </a:gridCol>
                <a:gridCol w="586923">
                  <a:extLst>
                    <a:ext uri="{9D8B030D-6E8A-4147-A177-3AD203B41FA5}">
                      <a16:colId xmlns:a16="http://schemas.microsoft.com/office/drawing/2014/main" val="4147082143"/>
                    </a:ext>
                  </a:extLst>
                </a:gridCol>
                <a:gridCol w="586923">
                  <a:extLst>
                    <a:ext uri="{9D8B030D-6E8A-4147-A177-3AD203B41FA5}">
                      <a16:colId xmlns:a16="http://schemas.microsoft.com/office/drawing/2014/main" val="2608879432"/>
                    </a:ext>
                  </a:extLst>
                </a:gridCol>
                <a:gridCol w="953968">
                  <a:extLst>
                    <a:ext uri="{9D8B030D-6E8A-4147-A177-3AD203B41FA5}">
                      <a16:colId xmlns:a16="http://schemas.microsoft.com/office/drawing/2014/main" val="2343422755"/>
                    </a:ext>
                  </a:extLst>
                </a:gridCol>
                <a:gridCol w="953968">
                  <a:extLst>
                    <a:ext uri="{9D8B030D-6E8A-4147-A177-3AD203B41FA5}">
                      <a16:colId xmlns:a16="http://schemas.microsoft.com/office/drawing/2014/main" val="3060375959"/>
                    </a:ext>
                  </a:extLst>
                </a:gridCol>
              </a:tblGrid>
              <a:tr h="354985">
                <a:tc>
                  <a:txBody>
                    <a:bodyPr/>
                    <a:lstStyle/>
                    <a:p>
                      <a:pPr algn="l" fontAlgn="b"/>
                      <a:r>
                        <a:rPr lang="en-SG" sz="2000" b="1" u="none" strike="noStrike">
                          <a:effectLst/>
                        </a:rPr>
                        <a:t>MNIST</a:t>
                      </a:r>
                      <a:endParaRPr lang="en-SG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Anomaly Class AUPRC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657964"/>
                  </a:ext>
                </a:extLst>
              </a:tr>
              <a:tr h="32021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Version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4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7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u="none" strike="noStrike">
                          <a:effectLst/>
                        </a:rPr>
                        <a:t>Mean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Stdev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266551"/>
                  </a:ext>
                </a:extLst>
              </a:tr>
              <a:tr h="51366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Paper result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90.5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92.4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90.3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85.6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  <a:highlight>
                            <a:srgbClr val="FFFF00"/>
                          </a:highlight>
                        </a:rPr>
                        <a:t>81.1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  <a:highlight>
                            <a:srgbClr val="FFFF00"/>
                          </a:highlight>
                        </a:rPr>
                        <a:t>84.2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84.7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87.8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84.9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72.2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u="none" strike="noStrike">
                          <a:effectLst/>
                        </a:rPr>
                        <a:t>85.37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92646200"/>
                  </a:ext>
                </a:extLst>
              </a:tr>
              <a:tr h="51366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Improved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94.1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93.5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89.3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86.6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77.6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88.4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90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76.8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87.05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5.73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6365586"/>
                  </a:ext>
                </a:extLst>
              </a:tr>
              <a:tr h="51366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Outline Loss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93.8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93.3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92.1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86.8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81.1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81.7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92.1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91.4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88.2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79.1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87.96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5.24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926807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E57C5754-F9A8-A2EA-FC7D-DA3A29F51F60}"/>
              </a:ext>
            </a:extLst>
          </p:cNvPr>
          <p:cNvSpPr/>
          <p:nvPr/>
        </p:nvSpPr>
        <p:spPr>
          <a:xfrm>
            <a:off x="3990975" y="3476625"/>
            <a:ext cx="1790700" cy="5524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5BEAE2-AA20-4B27-9751-3A1B83E45A50}"/>
              </a:ext>
            </a:extLst>
          </p:cNvPr>
          <p:cNvSpPr/>
          <p:nvPr/>
        </p:nvSpPr>
        <p:spPr>
          <a:xfrm>
            <a:off x="6362700" y="3495675"/>
            <a:ext cx="1190625" cy="50482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2ABECD-57E4-AA0B-2FD2-03A17B0EB1C7}"/>
              </a:ext>
            </a:extLst>
          </p:cNvPr>
          <p:cNvSpPr/>
          <p:nvPr/>
        </p:nvSpPr>
        <p:spPr>
          <a:xfrm>
            <a:off x="8143874" y="3567112"/>
            <a:ext cx="561976" cy="37623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04393C-B6CB-017A-1801-E028DBD1707A}"/>
              </a:ext>
            </a:extLst>
          </p:cNvPr>
          <p:cNvSpPr/>
          <p:nvPr/>
        </p:nvSpPr>
        <p:spPr>
          <a:xfrm>
            <a:off x="4048127" y="2078186"/>
            <a:ext cx="1638298" cy="39052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EF2E42-B592-A398-CD51-29ABD311BF08}"/>
              </a:ext>
            </a:extLst>
          </p:cNvPr>
          <p:cNvSpPr/>
          <p:nvPr/>
        </p:nvSpPr>
        <p:spPr>
          <a:xfrm>
            <a:off x="6372225" y="2118420"/>
            <a:ext cx="1095375" cy="30266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08B6A4-CB37-BF6C-44F4-BED5D64E6687}"/>
              </a:ext>
            </a:extLst>
          </p:cNvPr>
          <p:cNvSpPr/>
          <p:nvPr/>
        </p:nvSpPr>
        <p:spPr>
          <a:xfrm>
            <a:off x="8143874" y="2118420"/>
            <a:ext cx="561975" cy="30266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E2825-9E8C-DF60-986F-A12A13185610}"/>
              </a:ext>
            </a:extLst>
          </p:cNvPr>
          <p:cNvSpPr txBox="1"/>
          <p:nvPr/>
        </p:nvSpPr>
        <p:spPr>
          <a:xfrm>
            <a:off x="4116018" y="1147087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Asymmetric Numbers!</a:t>
            </a:r>
            <a:endParaRPr lang="en-SG" sz="24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49A41A-F70A-84CC-0C4A-18B6E3852F82}"/>
              </a:ext>
            </a:extLst>
          </p:cNvPr>
          <p:cNvCxnSpPr/>
          <p:nvPr/>
        </p:nvCxnSpPr>
        <p:spPr>
          <a:xfrm>
            <a:off x="4648200" y="1562100"/>
            <a:ext cx="0" cy="476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3E1FDE-4690-BD70-58EB-17E228189CDC}"/>
              </a:ext>
            </a:extLst>
          </p:cNvPr>
          <p:cNvCxnSpPr>
            <a:cxnSpLocks/>
          </p:cNvCxnSpPr>
          <p:nvPr/>
        </p:nvCxnSpPr>
        <p:spPr>
          <a:xfrm>
            <a:off x="6372225" y="1562100"/>
            <a:ext cx="500062" cy="476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78DEE23-6941-1608-1DEB-38AEF7A889AA}"/>
              </a:ext>
            </a:extLst>
          </p:cNvPr>
          <p:cNvCxnSpPr>
            <a:cxnSpLocks/>
          </p:cNvCxnSpPr>
          <p:nvPr/>
        </p:nvCxnSpPr>
        <p:spPr>
          <a:xfrm>
            <a:off x="6773967" y="1549175"/>
            <a:ext cx="1531833" cy="4896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A54EBD8-DF85-7BF5-B566-5550FD4A3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959542"/>
              </p:ext>
            </p:extLst>
          </p:nvPr>
        </p:nvGraphicFramePr>
        <p:xfrm>
          <a:off x="1566860" y="4267361"/>
          <a:ext cx="9058274" cy="22575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0640">
                  <a:extLst>
                    <a:ext uri="{9D8B030D-6E8A-4147-A177-3AD203B41FA5}">
                      <a16:colId xmlns:a16="http://schemas.microsoft.com/office/drawing/2014/main" val="1722839675"/>
                    </a:ext>
                  </a:extLst>
                </a:gridCol>
                <a:gridCol w="585970">
                  <a:extLst>
                    <a:ext uri="{9D8B030D-6E8A-4147-A177-3AD203B41FA5}">
                      <a16:colId xmlns:a16="http://schemas.microsoft.com/office/drawing/2014/main" val="862777273"/>
                    </a:ext>
                  </a:extLst>
                </a:gridCol>
                <a:gridCol w="585970">
                  <a:extLst>
                    <a:ext uri="{9D8B030D-6E8A-4147-A177-3AD203B41FA5}">
                      <a16:colId xmlns:a16="http://schemas.microsoft.com/office/drawing/2014/main" val="1846323261"/>
                    </a:ext>
                  </a:extLst>
                </a:gridCol>
                <a:gridCol w="585970">
                  <a:extLst>
                    <a:ext uri="{9D8B030D-6E8A-4147-A177-3AD203B41FA5}">
                      <a16:colId xmlns:a16="http://schemas.microsoft.com/office/drawing/2014/main" val="1891736310"/>
                    </a:ext>
                  </a:extLst>
                </a:gridCol>
                <a:gridCol w="585970">
                  <a:extLst>
                    <a:ext uri="{9D8B030D-6E8A-4147-A177-3AD203B41FA5}">
                      <a16:colId xmlns:a16="http://schemas.microsoft.com/office/drawing/2014/main" val="3030534237"/>
                    </a:ext>
                  </a:extLst>
                </a:gridCol>
                <a:gridCol w="585970">
                  <a:extLst>
                    <a:ext uri="{9D8B030D-6E8A-4147-A177-3AD203B41FA5}">
                      <a16:colId xmlns:a16="http://schemas.microsoft.com/office/drawing/2014/main" val="579857663"/>
                    </a:ext>
                  </a:extLst>
                </a:gridCol>
                <a:gridCol w="585970">
                  <a:extLst>
                    <a:ext uri="{9D8B030D-6E8A-4147-A177-3AD203B41FA5}">
                      <a16:colId xmlns:a16="http://schemas.microsoft.com/office/drawing/2014/main" val="3343377287"/>
                    </a:ext>
                  </a:extLst>
                </a:gridCol>
                <a:gridCol w="585970">
                  <a:extLst>
                    <a:ext uri="{9D8B030D-6E8A-4147-A177-3AD203B41FA5}">
                      <a16:colId xmlns:a16="http://schemas.microsoft.com/office/drawing/2014/main" val="3725139998"/>
                    </a:ext>
                  </a:extLst>
                </a:gridCol>
                <a:gridCol w="585970">
                  <a:extLst>
                    <a:ext uri="{9D8B030D-6E8A-4147-A177-3AD203B41FA5}">
                      <a16:colId xmlns:a16="http://schemas.microsoft.com/office/drawing/2014/main" val="2926723857"/>
                    </a:ext>
                  </a:extLst>
                </a:gridCol>
                <a:gridCol w="585970">
                  <a:extLst>
                    <a:ext uri="{9D8B030D-6E8A-4147-A177-3AD203B41FA5}">
                      <a16:colId xmlns:a16="http://schemas.microsoft.com/office/drawing/2014/main" val="4147082143"/>
                    </a:ext>
                  </a:extLst>
                </a:gridCol>
                <a:gridCol w="585970">
                  <a:extLst>
                    <a:ext uri="{9D8B030D-6E8A-4147-A177-3AD203B41FA5}">
                      <a16:colId xmlns:a16="http://schemas.microsoft.com/office/drawing/2014/main" val="2608879432"/>
                    </a:ext>
                  </a:extLst>
                </a:gridCol>
                <a:gridCol w="953967">
                  <a:extLst>
                    <a:ext uri="{9D8B030D-6E8A-4147-A177-3AD203B41FA5}">
                      <a16:colId xmlns:a16="http://schemas.microsoft.com/office/drawing/2014/main" val="2343422755"/>
                    </a:ext>
                  </a:extLst>
                </a:gridCol>
                <a:gridCol w="953967">
                  <a:extLst>
                    <a:ext uri="{9D8B030D-6E8A-4147-A177-3AD203B41FA5}">
                      <a16:colId xmlns:a16="http://schemas.microsoft.com/office/drawing/2014/main" val="3060375959"/>
                    </a:ext>
                  </a:extLst>
                </a:gridCol>
              </a:tblGrid>
              <a:tr h="354985">
                <a:tc>
                  <a:txBody>
                    <a:bodyPr/>
                    <a:lstStyle/>
                    <a:p>
                      <a:pPr algn="l" fontAlgn="b"/>
                      <a:r>
                        <a:rPr lang="en-SG" sz="2000" b="1" u="none" strike="noStrike">
                          <a:effectLst/>
                        </a:rPr>
                        <a:t>CIFAR-10</a:t>
                      </a:r>
                      <a:endParaRPr lang="en-SG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Anomaly Class AUROC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657964"/>
                  </a:ext>
                </a:extLst>
              </a:tr>
              <a:tr h="32021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Version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0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1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2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3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4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5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6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7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8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u="none" strike="noStrike">
                          <a:effectLst/>
                        </a:rPr>
                        <a:t>9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u="none" strike="noStrike">
                          <a:effectLst/>
                        </a:rPr>
                        <a:t>Mean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Stdev</a:t>
                      </a:r>
                      <a:endParaRPr lang="en-SG" sz="1800" b="1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266551"/>
                  </a:ext>
                </a:extLst>
              </a:tr>
              <a:tr h="51366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Paper result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63.3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59.2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60.1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65.1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64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68.7</a:t>
                      </a:r>
                    </a:p>
                  </a:txBody>
                  <a:tcPr marL="6350" marR="6350" marT="635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69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63.59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3.14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92646200"/>
                  </a:ext>
                </a:extLst>
              </a:tr>
              <a:tr h="51366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Improved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67.5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54.9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60.9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62.2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62.9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60.6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64.8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59.2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61.16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3.37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6365586"/>
                  </a:ext>
                </a:extLst>
              </a:tr>
              <a:tr h="513662">
                <a:tc>
                  <a:txBody>
                    <a:bodyPr/>
                    <a:lstStyle/>
                    <a:p>
                      <a:pPr algn="l" fontAlgn="b"/>
                      <a:r>
                        <a:rPr lang="en-SG" sz="1800" u="none" strike="noStrike">
                          <a:effectLst/>
                        </a:rPr>
                        <a:t>Outline Loss</a:t>
                      </a:r>
                      <a:endParaRPr lang="en-SG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60.9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59.7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60.6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63.8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62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67.9</a:t>
                      </a: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61.1</a:t>
                      </a: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62.22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j-lt"/>
                        </a:rPr>
                        <a:t>2.49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926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60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6" grpId="0" animBg="1"/>
      <p:bldP spid="18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80B6-14A6-F44E-176D-E5CD236D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Summary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4B4A3-E356-2FFD-4721-E5D88B23D7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SG"/>
              <a:t>Hypothesis confirmed: Excellent robustness using sharp decision boundary. Further improved with Outline Loss.</a:t>
            </a:r>
            <a:endParaRPr lang="en-US"/>
          </a:p>
          <a:p>
            <a:r>
              <a:rPr lang="en-US"/>
              <a:t>Genius idea: Simple and effective</a:t>
            </a:r>
          </a:p>
          <a:p>
            <a:r>
              <a:rPr lang="en-US"/>
              <a:t>A modular idea: Integrable to many improvements made on GAN</a:t>
            </a:r>
          </a:p>
          <a:p>
            <a:r>
              <a:rPr lang="en-US"/>
              <a:t>Low performance ceiling when used in its own</a:t>
            </a:r>
          </a:p>
        </p:txBody>
      </p:sp>
    </p:spTree>
    <p:extLst>
      <p:ext uri="{BB962C8B-B14F-4D97-AF65-F5344CB8AC3E}">
        <p14:creationId xmlns:p14="http://schemas.microsoft.com/office/powerpoint/2010/main" val="528003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56CA-30BE-A21C-8087-EB4A7E58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References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10835-E063-1F62-9352-AF0AE20FF1A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1863" y="1695450"/>
            <a:ext cx="10328275" cy="4967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/>
              <a:t>[1] </a:t>
            </a:r>
            <a:r>
              <a:rPr lang="en-US" sz="2000"/>
              <a:t>Ngo, Phuc Cuong, et al. "Fence GAN: Towards better anomaly detection." 2019 IEEE 31St International Conference on tools with artificial intelligence (ICTAI). IEEE, 2019.</a:t>
            </a:r>
            <a:endParaRPr lang="en-SG" sz="2000"/>
          </a:p>
          <a:p>
            <a:pPr marL="0" indent="0" algn="l">
              <a:buNone/>
            </a:pPr>
            <a:r>
              <a:rPr lang="en-SG" sz="2000"/>
              <a:t>[2] Lucas Deecke, Robert Vandermeulen, Lukas Ru, Stephan Mandt, and Marius Kloft. Anomaly detection </a:t>
            </a:r>
            <a:r>
              <a:rPr lang="en-US" sz="2000"/>
              <a:t>with generative adversarial networks. 2018</a:t>
            </a:r>
            <a:r>
              <a:rPr lang="en-SG" sz="2000"/>
              <a:t>.</a:t>
            </a:r>
          </a:p>
          <a:p>
            <a:pPr marL="0" indent="0" algn="l">
              <a:buNone/>
            </a:pPr>
            <a:r>
              <a:rPr lang="en-SG" sz="2000"/>
              <a:t>[3] Han, Xu, Xiaohui Chen, and Li-Ping Liu. "GAN ensemble for anomaly detection." Proceedings of the AAAI Conference on Artificial Intelligence. Vol. 35. No. 5. 2021. Available: https://arxiv.org/abs/2012.07988 </a:t>
            </a:r>
          </a:p>
          <a:p>
            <a:pPr marL="0" indent="0" algn="l">
              <a:buNone/>
            </a:pPr>
            <a:r>
              <a:rPr lang="en-SG" sz="2000"/>
              <a:t>[4] </a:t>
            </a:r>
            <a:r>
              <a:rPr lang="en-US" sz="2000"/>
              <a:t>Mirza, Mehdi, and Simon Osindero. "Conditional generative adversarial nets." arXiv preprint arXiv:1411.1784 (2014).</a:t>
            </a:r>
          </a:p>
          <a:p>
            <a:pPr marL="0" indent="0" algn="l">
              <a:buNone/>
            </a:pPr>
            <a:r>
              <a:rPr lang="en-US" sz="2000"/>
              <a:t>[5] Li, Fei-fei et. al. “Convolutional Neural Networks for Visual Recognition.” [MOOC] Stanford Online Course. 2017. Available: https://www.youtube.com/watch?v=5WoItGTWV54</a:t>
            </a:r>
            <a:endParaRPr lang="en-SG" sz="2000"/>
          </a:p>
          <a:p>
            <a:pPr marL="0" indent="0">
              <a:buNone/>
            </a:pPr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223726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/>
              <a:t>Generative Adversarial Network (GAN)</a:t>
            </a:r>
            <a:endParaRPr lang="en-US" sz="3600" dirty="0"/>
          </a:p>
        </p:txBody>
      </p:sp>
      <p:pic>
        <p:nvPicPr>
          <p:cNvPr id="2050" name="Picture 2" descr="The architecture of the generator and the discriminator in the DCGAN model.  | Download Scientific Diagram">
            <a:extLst>
              <a:ext uri="{FF2B5EF4-FFF2-40B4-BE49-F238E27FC236}">
                <a16:creationId xmlns:a16="http://schemas.microsoft.com/office/drawing/2014/main" id="{49A88F65-F97D-487A-0D7F-038528211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20" y="1696564"/>
            <a:ext cx="5387340" cy="392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7104CAF4-E8D9-AEB1-EA62-AC4E0EA0521C}"/>
              </a:ext>
            </a:extLst>
          </p:cNvPr>
          <p:cNvSpPr txBox="1">
            <a:spLocks/>
          </p:cNvSpPr>
          <p:nvPr/>
        </p:nvSpPr>
        <p:spPr>
          <a:xfrm>
            <a:off x="1002983" y="1696565"/>
            <a:ext cx="5291137" cy="423751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GAN is a Deep Learning framework consisting of:</a:t>
            </a:r>
          </a:p>
          <a:p>
            <a:pPr marL="0" indent="0">
              <a:buNone/>
            </a:pPr>
            <a:r>
              <a:rPr lang="en-US"/>
              <a:t>Generator (G), produces fake data (image) that resembles real data using Transposed Convolutional Neural Network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Discriminator (D), critiques the similarity of the images generated by G to the real data using Convolutional Neural Network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Objective: Generated Data distribution overlaps Real Data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2434324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/>
          <a:lstStyle/>
          <a:p>
            <a:r>
              <a:rPr lang="en-US"/>
              <a:t>Timothy Antoni</a:t>
            </a:r>
            <a:endParaRPr lang="en-US" dirty="0"/>
          </a:p>
          <a:p>
            <a:endParaRPr lang="en-US"/>
          </a:p>
          <a:p>
            <a:r>
              <a:rPr lang="en-US" sz="1300"/>
              <a:t>timothy.antoni@gmail.com</a:t>
            </a:r>
            <a:endParaRPr lang="en-US" sz="1300" dirty="0"/>
          </a:p>
        </p:txBody>
      </p:sp>
      <p:pic>
        <p:nvPicPr>
          <p:cNvPr id="52" name="Picture Placeholder 51" descr="A picture containing sky, outdoor, mountain, nature, star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532313"/>
          </a:xfrm>
        </p:spPr>
      </p:pic>
      <p:pic>
        <p:nvPicPr>
          <p:cNvPr id="58" name="Picture Placeholder 57" descr="A picture containing mountain, sky, outdoor,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532313"/>
            <a:ext cx="3048000" cy="2325687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AEA19-91BF-48E8-A1D4-8FB745EA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/>
              <a:t>2023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9402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B108-47C8-2C1A-2A13-94584395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Appendix (Transposed Convolution)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30E5-8A9B-D8C9-6016-06790415C1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EA111-711D-DF69-67A1-F3DE5EF1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DFED3-5C89-ABB6-CE00-AE3232A8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CECF-CD16-7F7B-534A-C5FDBD434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D10DD3-E82C-6E09-5B60-2DADC8BC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2" y="1408430"/>
            <a:ext cx="11265916" cy="2701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0E0D42-88B4-ECF2-3104-307E09C9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3" y="4109580"/>
            <a:ext cx="5523365" cy="1792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865F85-602E-D43C-E344-53E19A3D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919" y="4541124"/>
            <a:ext cx="6382122" cy="94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9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73022-9A15-CF54-8946-DCF38F79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0B8C5-C51F-F5EE-2996-4CE34C54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F088-6072-E743-6B62-9356E236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1A2CAD-37C5-065B-FEF1-B82FF09E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59" y="194783"/>
            <a:ext cx="10022841" cy="760892"/>
          </a:xfrm>
        </p:spPr>
        <p:txBody>
          <a:bodyPr>
            <a:normAutofit fontScale="90000"/>
          </a:bodyPr>
          <a:lstStyle/>
          <a:p>
            <a:r>
              <a:rPr lang="en-US"/>
              <a:t>Appendix (Leaky ReLU, Tanh)</a:t>
            </a:r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E32926-24ED-C83C-6B86-CDD7B4CD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40" y="1742839"/>
            <a:ext cx="9269119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73022-9A15-CF54-8946-DCF38F79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0B8C5-C51F-F5EE-2996-4CE34C54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F088-6072-E743-6B62-9356E236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1A2CAD-37C5-065B-FEF1-B82FF09E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59" y="194783"/>
            <a:ext cx="10022841" cy="760892"/>
          </a:xfrm>
        </p:spPr>
        <p:txBody>
          <a:bodyPr>
            <a:normAutofit fontScale="90000"/>
          </a:bodyPr>
          <a:lstStyle/>
          <a:p>
            <a:r>
              <a:rPr lang="en-US"/>
              <a:t>Appendix (GANomaly)</a:t>
            </a:r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4880F-C61C-416A-DC2D-896BC0FD3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9796"/>
            <a:ext cx="6419185" cy="3484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93BFF8-079B-689B-171B-A2CFB2652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285854"/>
            <a:ext cx="5844569" cy="2552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EBF77-DAD2-B08D-48B7-93A6B1AEF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4035170"/>
            <a:ext cx="5848830" cy="8797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0A1E3C-81FD-1273-1C46-EDA9FEBB4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450" y="4825525"/>
            <a:ext cx="5844569" cy="12499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7E5E44-CB47-5979-5127-09FA02874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81815"/>
            <a:ext cx="5629275" cy="1412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0C58A0-3539-554D-DA66-8AAA1A780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22660"/>
            <a:ext cx="5629275" cy="77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403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5ECBD-75BF-203E-EE55-B55F42EE0DC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673022-9A15-CF54-8946-DCF38F795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0B8C5-C51F-F5EE-2996-4CE34C54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F088-6072-E743-6B62-9356E236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1A2CAD-37C5-065B-FEF1-B82FF09E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59" y="194783"/>
            <a:ext cx="10022841" cy="760892"/>
          </a:xfrm>
        </p:spPr>
        <p:txBody>
          <a:bodyPr>
            <a:normAutofit fontScale="90000"/>
          </a:bodyPr>
          <a:lstStyle/>
          <a:p>
            <a:r>
              <a:rPr lang="en-US"/>
              <a:t>Appendix (GAN vs predecessors)</a:t>
            </a:r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E9A0D-B845-085D-7AEF-E1761F6E0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1337908"/>
            <a:ext cx="9307224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6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B272-FB68-62C0-A4A8-87B1ED42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Appendix (GeoTrans)</a:t>
            </a:r>
            <a:endParaRPr lang="en-SG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03D831-884C-D6FA-2AB6-CB102724D30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862287" y="1560513"/>
            <a:ext cx="6467427" cy="4341812"/>
          </a:xfrm>
        </p:spPr>
      </p:pic>
    </p:spTree>
    <p:extLst>
      <p:ext uri="{BB962C8B-B14F-4D97-AF65-F5344CB8AC3E}">
        <p14:creationId xmlns:p14="http://schemas.microsoft.com/office/powerpoint/2010/main" val="2934904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F060-7AE6-F705-8CD2-258819271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Appendix (Gamma’s Impact)</a:t>
            </a:r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AA0DE-39AD-FCC6-1D8F-E973826E2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00F69-9434-3C49-5E90-2E17E3E6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22F21-D1B3-A8F3-8187-56D307D2D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5FD066-D843-74BB-3932-CEF3BEEE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1509708"/>
            <a:ext cx="9240540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97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A9D7-8CE3-F941-4820-CB706293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Limitations and Improvements (3)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8C55-2675-4CA0-AB6B-E15A8068222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3. Training Improvements:</a:t>
            </a:r>
          </a:p>
          <a:p>
            <a:r>
              <a:rPr lang="en-SG"/>
              <a:t>Use Scheduler (ReduceLearningRateOnPlateau)</a:t>
            </a:r>
          </a:p>
          <a:p>
            <a:r>
              <a:rPr lang="en-SG"/>
              <a:t>Use EarlyStopping</a:t>
            </a:r>
          </a:p>
          <a:p>
            <a:r>
              <a:rPr lang="en-SG"/>
              <a:t>Ensembling [3]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7F763B-9C6F-E27E-621C-1F866B06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[3] Han et. al. 2021.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D58D5-160D-69E2-6BAE-6919D04D2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0" y="2696278"/>
            <a:ext cx="4840992" cy="36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45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D594-34CB-1981-B0D8-957F5D80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Without Outline Loss (~10 runs)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87DE-1A23-ABB8-BF8E-8785562261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E432E-3A8A-BCF2-A44A-9411888C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Presentation title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1DF40-FB29-8E56-8959-066C5752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1F231-2639-780D-C4A3-6492D144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3CD19-F531-86F3-06A9-973A6B89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62" y="1843405"/>
            <a:ext cx="3851056" cy="3171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F15A60-95E6-DF2C-A68B-BFD24C0FF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344" y="1510179"/>
            <a:ext cx="6828536" cy="46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35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A9D7-8CE3-F941-4820-CB706293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Limitations and Improvements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E8C55-2675-4CA0-AB6B-E15A8068222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4. Use Embeddings – similar to cGAN [4] – not strongly applicable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7F763B-9C6F-E27E-621C-1F866B06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[4] Mirza and Osindero. 2014.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60962-E02C-987F-B9F8-423317E6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758" y="2631696"/>
            <a:ext cx="5913625" cy="33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0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873018EF-19F4-690F-65CE-0AB5A9BC47DE}"/>
              </a:ext>
            </a:extLst>
          </p:cNvPr>
          <p:cNvSpPr/>
          <p:nvPr/>
        </p:nvSpPr>
        <p:spPr>
          <a:xfrm>
            <a:off x="7892429" y="4093557"/>
            <a:ext cx="1209525" cy="3100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/>
              <a:t>Anomaly Detection using GAN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/>
              <a:t>[2] Deecke et. al</a:t>
            </a:r>
            <a:r>
              <a:rPr lang="en-SG" sz="1050"/>
              <a:t>. 2018.</a:t>
            </a:r>
            <a:endParaRPr lang="en-US" dirty="0"/>
          </a:p>
        </p:txBody>
      </p:sp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7104CAF4-E8D9-AEB1-EA62-AC4E0EA0521C}"/>
              </a:ext>
            </a:extLst>
          </p:cNvPr>
          <p:cNvSpPr txBox="1">
            <a:spLocks/>
          </p:cNvSpPr>
          <p:nvPr/>
        </p:nvSpPr>
        <p:spPr>
          <a:xfrm>
            <a:off x="1002983" y="1696565"/>
            <a:ext cx="5291137" cy="42375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/>
              <a:t>GAN Discriminator score can be used as the probability of the image input being real. [Range 0 to 1]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/>
              <a:t>However, [2] found that using Discriminator score as anomaly probability is ineffective for detecting anomalous data.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076" name="Picture 4" descr="Anomaly Detection | Papers With Code">
            <a:extLst>
              <a:ext uri="{FF2B5EF4-FFF2-40B4-BE49-F238E27FC236}">
                <a16:creationId xmlns:a16="http://schemas.microsoft.com/office/drawing/2014/main" id="{6EC49842-501A-3AF9-DAC8-30DDB072B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98"/>
          <a:stretch/>
        </p:blipFill>
        <p:spPr bwMode="auto">
          <a:xfrm>
            <a:off x="8043851" y="1570661"/>
            <a:ext cx="3075808" cy="181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9.5: The Normal Distribution - Statistics LibreTexts">
            <a:extLst>
              <a:ext uri="{FF2B5EF4-FFF2-40B4-BE49-F238E27FC236}">
                <a16:creationId xmlns:a16="http://schemas.microsoft.com/office/drawing/2014/main" id="{A2B2B8E8-ACFE-A5AD-0CCC-4673CBD20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755" y="3472914"/>
            <a:ext cx="4576446" cy="288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0E207C3-3F4D-C5B4-00D1-62BA22B002C6}"/>
              </a:ext>
            </a:extLst>
          </p:cNvPr>
          <p:cNvSpPr/>
          <p:nvPr/>
        </p:nvSpPr>
        <p:spPr>
          <a:xfrm>
            <a:off x="8716534" y="5528459"/>
            <a:ext cx="133389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0FD8CB-7413-ECD2-AF29-48B0376FD4EE}"/>
              </a:ext>
            </a:extLst>
          </p:cNvPr>
          <p:cNvSpPr/>
          <p:nvPr/>
        </p:nvSpPr>
        <p:spPr>
          <a:xfrm>
            <a:off x="11652351" y="5625035"/>
            <a:ext cx="133389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0D7B71-ADD5-05C0-AA88-0A3E90E9284F}"/>
              </a:ext>
            </a:extLst>
          </p:cNvPr>
          <p:cNvSpPr/>
          <p:nvPr/>
        </p:nvSpPr>
        <p:spPr>
          <a:xfrm>
            <a:off x="8939088" y="5340608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2E2EEC-01C6-FBCC-ABBC-27C07F19F135}"/>
              </a:ext>
            </a:extLst>
          </p:cNvPr>
          <p:cNvSpPr/>
          <p:nvPr/>
        </p:nvSpPr>
        <p:spPr>
          <a:xfrm>
            <a:off x="9677322" y="5246473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452E583-0261-5797-D14C-D7F3607ED00A}"/>
              </a:ext>
            </a:extLst>
          </p:cNvPr>
          <p:cNvSpPr/>
          <p:nvPr/>
        </p:nvSpPr>
        <p:spPr>
          <a:xfrm>
            <a:off x="10122320" y="3996260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D92055-0013-864F-46DC-1557C3AB50E6}"/>
              </a:ext>
            </a:extLst>
          </p:cNvPr>
          <p:cNvSpPr/>
          <p:nvPr/>
        </p:nvSpPr>
        <p:spPr>
          <a:xfrm>
            <a:off x="10025572" y="5355359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0849C9-A1C7-7392-87BC-7D12D67E6544}"/>
              </a:ext>
            </a:extLst>
          </p:cNvPr>
          <p:cNvSpPr/>
          <p:nvPr/>
        </p:nvSpPr>
        <p:spPr>
          <a:xfrm>
            <a:off x="9602929" y="3960207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A24C5A0-96C1-51D3-5BEC-ECE6507D1DA1}"/>
              </a:ext>
            </a:extLst>
          </p:cNvPr>
          <p:cNvSpPr/>
          <p:nvPr/>
        </p:nvSpPr>
        <p:spPr>
          <a:xfrm>
            <a:off x="9336226" y="4636334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6036A7-F582-884F-B88D-57D95819EC7C}"/>
              </a:ext>
            </a:extLst>
          </p:cNvPr>
          <p:cNvSpPr/>
          <p:nvPr/>
        </p:nvSpPr>
        <p:spPr>
          <a:xfrm>
            <a:off x="10551539" y="5005646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B04F1B-917F-F122-A954-0AF7E65A166E}"/>
              </a:ext>
            </a:extLst>
          </p:cNvPr>
          <p:cNvSpPr/>
          <p:nvPr/>
        </p:nvSpPr>
        <p:spPr>
          <a:xfrm>
            <a:off x="10133531" y="4575334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F0A5E7-2F99-516D-06AF-A69261BC87D7}"/>
              </a:ext>
            </a:extLst>
          </p:cNvPr>
          <p:cNvSpPr/>
          <p:nvPr/>
        </p:nvSpPr>
        <p:spPr>
          <a:xfrm>
            <a:off x="10484845" y="5548835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8804AE-2208-35BD-CD85-70B1A535069C}"/>
              </a:ext>
            </a:extLst>
          </p:cNvPr>
          <p:cNvSpPr/>
          <p:nvPr/>
        </p:nvSpPr>
        <p:spPr>
          <a:xfrm>
            <a:off x="10892236" y="5528459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D172E5-B55F-6B8D-1EA2-FA6001ABCAE8}"/>
              </a:ext>
            </a:extLst>
          </p:cNvPr>
          <p:cNvSpPr/>
          <p:nvPr/>
        </p:nvSpPr>
        <p:spPr>
          <a:xfrm>
            <a:off x="9581755" y="4824185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C1D2807-0567-DE73-948B-99FE3427D5C8}"/>
              </a:ext>
            </a:extLst>
          </p:cNvPr>
          <p:cNvSpPr/>
          <p:nvPr/>
        </p:nvSpPr>
        <p:spPr>
          <a:xfrm>
            <a:off x="9300287" y="5536122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BAA6D8-F7D3-432C-F36A-07AEE98B67BA}"/>
              </a:ext>
            </a:extLst>
          </p:cNvPr>
          <p:cNvSpPr/>
          <p:nvPr/>
        </p:nvSpPr>
        <p:spPr>
          <a:xfrm>
            <a:off x="9111479" y="4976585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C23BD7-C182-90F0-7F26-2D81283371D7}"/>
              </a:ext>
            </a:extLst>
          </p:cNvPr>
          <p:cNvSpPr/>
          <p:nvPr/>
        </p:nvSpPr>
        <p:spPr>
          <a:xfrm>
            <a:off x="9633533" y="4452970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1AA792E-7889-76D5-9B28-01CB62326A1B}"/>
              </a:ext>
            </a:extLst>
          </p:cNvPr>
          <p:cNvSpPr/>
          <p:nvPr/>
        </p:nvSpPr>
        <p:spPr>
          <a:xfrm>
            <a:off x="9892183" y="4293422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290362-1E6D-F5E0-8EDA-C158804BC1F3}"/>
              </a:ext>
            </a:extLst>
          </p:cNvPr>
          <p:cNvSpPr/>
          <p:nvPr/>
        </p:nvSpPr>
        <p:spPr>
          <a:xfrm>
            <a:off x="10098938" y="4918271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47F219-B587-9D5D-1485-851A8B3DDD08}"/>
              </a:ext>
            </a:extLst>
          </p:cNvPr>
          <p:cNvSpPr/>
          <p:nvPr/>
        </p:nvSpPr>
        <p:spPr>
          <a:xfrm>
            <a:off x="10763806" y="5340608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69E74F-A3FA-3E92-94E3-6088CE26CD5A}"/>
              </a:ext>
            </a:extLst>
          </p:cNvPr>
          <p:cNvSpPr txBox="1"/>
          <p:nvPr/>
        </p:nvSpPr>
        <p:spPr>
          <a:xfrm>
            <a:off x="7901954" y="4054578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Score= ?</a:t>
            </a:r>
            <a:endParaRPr lang="en-SG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27AD94-ABFF-D3CD-6F31-F21CBF3EAB0A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453868" y="4423910"/>
            <a:ext cx="290987" cy="106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2F600B-5CCC-BA00-3B9C-D3D549BC5045}"/>
              </a:ext>
            </a:extLst>
          </p:cNvPr>
          <p:cNvCxnSpPr>
            <a:cxnSpLocks/>
          </p:cNvCxnSpPr>
          <p:nvPr/>
        </p:nvCxnSpPr>
        <p:spPr>
          <a:xfrm>
            <a:off x="8545531" y="4423910"/>
            <a:ext cx="3135929" cy="1124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101B4F9-74A9-37D9-6300-4FB50D0B0E3E}"/>
              </a:ext>
            </a:extLst>
          </p:cNvPr>
          <p:cNvSpPr/>
          <p:nvPr/>
        </p:nvSpPr>
        <p:spPr>
          <a:xfrm>
            <a:off x="9797769" y="5548835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5E6576-69F4-077B-ABF3-01A94A650C0B}"/>
              </a:ext>
            </a:extLst>
          </p:cNvPr>
          <p:cNvSpPr/>
          <p:nvPr/>
        </p:nvSpPr>
        <p:spPr>
          <a:xfrm>
            <a:off x="11423099" y="5578680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F68384-B708-4385-6D0F-6173130274A0}"/>
              </a:ext>
            </a:extLst>
          </p:cNvPr>
          <p:cNvSpPr/>
          <p:nvPr/>
        </p:nvSpPr>
        <p:spPr>
          <a:xfrm>
            <a:off x="8470619" y="5561631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7682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56CA-30BE-A21C-8087-EB4A7E58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Implementation in PyTorch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10835-E063-1F62-9352-AF0AE20FF1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/>
              <a:t>Link: </a:t>
            </a:r>
            <a:r>
              <a:rPr lang="en-SG">
                <a:hlinkClick r:id="rId2"/>
              </a:rPr>
              <a:t>https://github.com/amothytintoni/Fence_GAN_torch/tree/main</a:t>
            </a:r>
            <a:endParaRPr lang="en-SG"/>
          </a:p>
          <a:p>
            <a:pPr marL="0" indent="0">
              <a:buNone/>
            </a:pPr>
            <a:endParaRPr lang="en-SG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2DA8BA0-0768-6129-0B25-53AA22D7F965}"/>
              </a:ext>
            </a:extLst>
          </p:cNvPr>
          <p:cNvGraphicFramePr>
            <a:graphicFrameLocks noGrp="1"/>
          </p:cNvGraphicFramePr>
          <p:nvPr/>
        </p:nvGraphicFramePr>
        <p:xfrm>
          <a:off x="1002983" y="250190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427986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427444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4336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Platform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PyTorch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Keras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78186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More Object-Oriented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High Abstraction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1831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More Tunable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Simpler training loop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6762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Easier Parallelization</a:t>
                      </a:r>
                      <a:endParaRPr lang="en-SG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Better Visualization</a:t>
                      </a:r>
                      <a:endParaRPr lang="en-SG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989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556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330F6403-11BB-440A-81D1-11DAFA7A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59" y="194783"/>
            <a:ext cx="10022841" cy="760892"/>
          </a:xfrm>
        </p:spPr>
        <p:txBody>
          <a:bodyPr>
            <a:normAutofit fontScale="90000"/>
          </a:bodyPr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76386ECC-44D1-4D37-AF78-36503EACC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29255033"/>
              </p:ext>
            </p:extLst>
          </p:nvPr>
        </p:nvGraphicFramePr>
        <p:xfrm>
          <a:off x="646113" y="1560513"/>
          <a:ext cx="10899775" cy="434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3F48C-BFC1-4227-8BB0-C06C473D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32E67-6C01-41FF-AA5B-AEEE3DFA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3C4C9-9778-4A59-9001-6EC6F523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3145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BCA8D9B-86A6-46D0-8939-576472F4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83" y="194783"/>
            <a:ext cx="9421177" cy="769493"/>
          </a:xfrm>
        </p:spPr>
        <p:txBody>
          <a:bodyPr>
            <a:noAutofit/>
          </a:bodyPr>
          <a:lstStyle/>
          <a:p>
            <a:r>
              <a:rPr lang="en-US" sz="3600"/>
              <a:t>Fence GAN for Anomaly Detection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44D22-2C67-436D-AB47-1C91A69B2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/>
              <a:t>[1] Ngo et. al</a:t>
            </a:r>
            <a:r>
              <a:rPr lang="en-SG" sz="1050"/>
              <a:t>. 2019.</a:t>
            </a:r>
            <a:endParaRPr lang="en-US" dirty="0"/>
          </a:p>
        </p:txBody>
      </p:sp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7104CAF4-E8D9-AEB1-EA62-AC4E0EA0521C}"/>
              </a:ext>
            </a:extLst>
          </p:cNvPr>
          <p:cNvSpPr txBox="1">
            <a:spLocks/>
          </p:cNvSpPr>
          <p:nvPr/>
        </p:nvSpPr>
        <p:spPr>
          <a:xfrm>
            <a:off x="1002984" y="1696564"/>
            <a:ext cx="4848738" cy="47613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100"/>
              <a:t>Why was vanilla GAN ineffective?</a:t>
            </a:r>
          </a:p>
          <a:p>
            <a:pPr marL="0" indent="0">
              <a:buNone/>
            </a:pPr>
            <a:r>
              <a:rPr lang="en-US" sz="2100"/>
              <a:t>Hypothesis: Overlapping distribution of generated and real data offers no explicit boundary between real and anomaly class. [1]</a:t>
            </a:r>
          </a:p>
          <a:p>
            <a:pPr marL="0" indent="0">
              <a:buNone/>
            </a:pPr>
            <a:r>
              <a:rPr lang="en-US" sz="2100"/>
              <a:t>In FGAN, generated data is arranged to form a fence as a sharp decision boundary by modifying original GAN loss functions. It helps detect anomalies more </a:t>
            </a:r>
            <a:r>
              <a:rPr lang="en-US" sz="2100">
                <a:highlight>
                  <a:srgbClr val="FFFF00"/>
                </a:highlight>
              </a:rPr>
              <a:t>robustly</a:t>
            </a:r>
            <a:r>
              <a:rPr lang="en-US" sz="2100"/>
              <a:t> than using probability.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C3DF6C-9169-3772-2CCE-AB4334209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195" y="4335289"/>
            <a:ext cx="2048222" cy="174137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70D485-7708-D19D-C672-041AB74D1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828" y="4367554"/>
            <a:ext cx="1954492" cy="22078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B31935-990E-D4B4-A583-35A67DC60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059" y="6038015"/>
            <a:ext cx="1954493" cy="537390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4CA5387-73FA-529A-E909-DCAB281346C5}"/>
              </a:ext>
            </a:extLst>
          </p:cNvPr>
          <p:cNvSpPr/>
          <p:nvPr/>
        </p:nvSpPr>
        <p:spPr>
          <a:xfrm>
            <a:off x="7337863" y="1904205"/>
            <a:ext cx="2203323" cy="1911151"/>
          </a:xfrm>
          <a:custGeom>
            <a:avLst/>
            <a:gdLst>
              <a:gd name="connsiteX0" fmla="*/ 0 w 7381875"/>
              <a:gd name="connsiteY0" fmla="*/ 3152785 h 3152785"/>
              <a:gd name="connsiteX1" fmla="*/ 2419350 w 7381875"/>
              <a:gd name="connsiteY1" fmla="*/ 2171710 h 3152785"/>
              <a:gd name="connsiteX2" fmla="*/ 3657600 w 7381875"/>
              <a:gd name="connsiteY2" fmla="*/ 10 h 3152785"/>
              <a:gd name="connsiteX3" fmla="*/ 4933950 w 7381875"/>
              <a:gd name="connsiteY3" fmla="*/ 2143135 h 3152785"/>
              <a:gd name="connsiteX4" fmla="*/ 7381875 w 7381875"/>
              <a:gd name="connsiteY4" fmla="*/ 3143260 h 315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875" h="3152785">
                <a:moveTo>
                  <a:pt x="0" y="3152785"/>
                </a:moveTo>
                <a:cubicBezTo>
                  <a:pt x="904875" y="2924978"/>
                  <a:pt x="1809750" y="2697172"/>
                  <a:pt x="2419350" y="2171710"/>
                </a:cubicBezTo>
                <a:cubicBezTo>
                  <a:pt x="3028950" y="1646248"/>
                  <a:pt x="3238500" y="4772"/>
                  <a:pt x="3657600" y="10"/>
                </a:cubicBezTo>
                <a:cubicBezTo>
                  <a:pt x="4076700" y="-4753"/>
                  <a:pt x="4313238" y="1619260"/>
                  <a:pt x="4933950" y="2143135"/>
                </a:cubicBezTo>
                <a:cubicBezTo>
                  <a:pt x="5554663" y="2667010"/>
                  <a:pt x="6468269" y="2905135"/>
                  <a:pt x="7381875" y="314326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A2B945-C4CD-B260-976C-5F570AA32A54}"/>
              </a:ext>
            </a:extLst>
          </p:cNvPr>
          <p:cNvSpPr/>
          <p:nvPr/>
        </p:nvSpPr>
        <p:spPr>
          <a:xfrm>
            <a:off x="6210513" y="1904205"/>
            <a:ext cx="2203323" cy="1911151"/>
          </a:xfrm>
          <a:custGeom>
            <a:avLst/>
            <a:gdLst>
              <a:gd name="connsiteX0" fmla="*/ 0 w 7381875"/>
              <a:gd name="connsiteY0" fmla="*/ 3152785 h 3152785"/>
              <a:gd name="connsiteX1" fmla="*/ 2419350 w 7381875"/>
              <a:gd name="connsiteY1" fmla="*/ 2171710 h 3152785"/>
              <a:gd name="connsiteX2" fmla="*/ 3657600 w 7381875"/>
              <a:gd name="connsiteY2" fmla="*/ 10 h 3152785"/>
              <a:gd name="connsiteX3" fmla="*/ 4933950 w 7381875"/>
              <a:gd name="connsiteY3" fmla="*/ 2143135 h 3152785"/>
              <a:gd name="connsiteX4" fmla="*/ 7381875 w 7381875"/>
              <a:gd name="connsiteY4" fmla="*/ 3143260 h 315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1875" h="3152785">
                <a:moveTo>
                  <a:pt x="0" y="3152785"/>
                </a:moveTo>
                <a:cubicBezTo>
                  <a:pt x="904875" y="2924978"/>
                  <a:pt x="1809750" y="2697172"/>
                  <a:pt x="2419350" y="2171710"/>
                </a:cubicBezTo>
                <a:cubicBezTo>
                  <a:pt x="3028950" y="1646248"/>
                  <a:pt x="3238500" y="4772"/>
                  <a:pt x="3657600" y="10"/>
                </a:cubicBezTo>
                <a:cubicBezTo>
                  <a:pt x="4076700" y="-4753"/>
                  <a:pt x="4313238" y="1619260"/>
                  <a:pt x="4933950" y="2143135"/>
                </a:cubicBezTo>
                <a:cubicBezTo>
                  <a:pt x="5554663" y="2667010"/>
                  <a:pt x="6468269" y="2905135"/>
                  <a:pt x="7381875" y="3143260"/>
                </a:cubicBez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E2D312-DD56-2735-43CB-7B84F7905EE3}"/>
              </a:ext>
            </a:extLst>
          </p:cNvPr>
          <p:cNvCxnSpPr>
            <a:cxnSpLocks/>
            <a:stCxn id="1045" idx="1"/>
          </p:cNvCxnSpPr>
          <p:nvPr/>
        </p:nvCxnSpPr>
        <p:spPr>
          <a:xfrm>
            <a:off x="8810536" y="1580095"/>
            <a:ext cx="0" cy="223526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4AA2D35E-1924-245D-5459-115EF582368F}"/>
              </a:ext>
            </a:extLst>
          </p:cNvPr>
          <p:cNvCxnSpPr>
            <a:cxnSpLocks/>
          </p:cNvCxnSpPr>
          <p:nvPr/>
        </p:nvCxnSpPr>
        <p:spPr>
          <a:xfrm flipH="1">
            <a:off x="8080286" y="1583983"/>
            <a:ext cx="12061" cy="222502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23FAC9EF-55FC-5698-71F6-2AB6B7FCC4D1}"/>
              </a:ext>
            </a:extLst>
          </p:cNvPr>
          <p:cNvCxnSpPr>
            <a:cxnSpLocks/>
          </p:cNvCxnSpPr>
          <p:nvPr/>
        </p:nvCxnSpPr>
        <p:spPr>
          <a:xfrm flipV="1">
            <a:off x="5910646" y="3809006"/>
            <a:ext cx="3879850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CF0106D8-64A1-176A-BA28-B1C5D4367EEF}"/>
              </a:ext>
            </a:extLst>
          </p:cNvPr>
          <p:cNvCxnSpPr>
            <a:cxnSpLocks/>
          </p:cNvCxnSpPr>
          <p:nvPr/>
        </p:nvCxnSpPr>
        <p:spPr>
          <a:xfrm>
            <a:off x="8985203" y="2340992"/>
            <a:ext cx="368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96CBB92-4BDD-D0B7-E546-BDC13E5001A5}"/>
              </a:ext>
            </a:extLst>
          </p:cNvPr>
          <p:cNvCxnSpPr>
            <a:cxnSpLocks/>
          </p:cNvCxnSpPr>
          <p:nvPr/>
        </p:nvCxnSpPr>
        <p:spPr>
          <a:xfrm>
            <a:off x="8985203" y="2623567"/>
            <a:ext cx="368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EFAB4832-2950-59AF-D6E6-3AD8A0CEC545}"/>
              </a:ext>
            </a:extLst>
          </p:cNvPr>
          <p:cNvCxnSpPr>
            <a:cxnSpLocks/>
          </p:cNvCxnSpPr>
          <p:nvPr/>
        </p:nvCxnSpPr>
        <p:spPr>
          <a:xfrm>
            <a:off x="8985203" y="2912492"/>
            <a:ext cx="3683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BE9D5DD4-364A-83FE-1E04-B35C5E186931}"/>
              </a:ext>
            </a:extLst>
          </p:cNvPr>
          <p:cNvSpPr txBox="1"/>
          <p:nvPr/>
        </p:nvSpPr>
        <p:spPr>
          <a:xfrm>
            <a:off x="9340143" y="2159992"/>
            <a:ext cx="2656785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600"/>
              <a:t>Anomaly Data Distribution</a:t>
            </a:r>
          </a:p>
          <a:p>
            <a:pPr>
              <a:spcAft>
                <a:spcPts val="400"/>
              </a:spcAft>
            </a:pPr>
            <a:r>
              <a:rPr lang="en-US" sz="1600"/>
              <a:t>Real Data Distribution</a:t>
            </a:r>
          </a:p>
          <a:p>
            <a:pPr>
              <a:spcAft>
                <a:spcPts val="400"/>
              </a:spcAft>
            </a:pPr>
            <a:r>
              <a:rPr lang="en-US" sz="1600"/>
              <a:t>Fences</a:t>
            </a:r>
            <a:endParaRPr lang="en-SG" sz="1600"/>
          </a:p>
        </p:txBody>
      </p:sp>
      <p:sp>
        <p:nvSpPr>
          <p:cNvPr id="1045" name="Arrow: Right 1044">
            <a:extLst>
              <a:ext uri="{FF2B5EF4-FFF2-40B4-BE49-F238E27FC236}">
                <a16:creationId xmlns:a16="http://schemas.microsoft.com/office/drawing/2014/main" id="{5951352C-A6E7-8CF4-216E-84D75ED6A46B}"/>
              </a:ext>
            </a:extLst>
          </p:cNvPr>
          <p:cNvSpPr/>
          <p:nvPr/>
        </p:nvSpPr>
        <p:spPr>
          <a:xfrm>
            <a:off x="8810536" y="1316631"/>
            <a:ext cx="1576856" cy="52692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Anomaly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1052" name="Arrow: Right 1051">
            <a:extLst>
              <a:ext uri="{FF2B5EF4-FFF2-40B4-BE49-F238E27FC236}">
                <a16:creationId xmlns:a16="http://schemas.microsoft.com/office/drawing/2014/main" id="{870BBDBA-6CBE-F668-1E6D-AF81DDA86331}"/>
              </a:ext>
            </a:extLst>
          </p:cNvPr>
          <p:cNvSpPr/>
          <p:nvPr/>
        </p:nvSpPr>
        <p:spPr>
          <a:xfrm flipH="1">
            <a:off x="6528510" y="1314169"/>
            <a:ext cx="1576856" cy="52692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Anomaly</a:t>
            </a:r>
            <a:endParaRPr lang="en-SG">
              <a:solidFill>
                <a:schemeClr val="bg1"/>
              </a:solidFill>
            </a:endParaRP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8607C3F3-2EEA-74F3-E4F9-0ED147A94A3D}"/>
              </a:ext>
            </a:extLst>
          </p:cNvPr>
          <p:cNvSpPr/>
          <p:nvPr/>
        </p:nvSpPr>
        <p:spPr>
          <a:xfrm>
            <a:off x="8092347" y="1446786"/>
            <a:ext cx="705170" cy="2635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Real</a:t>
            </a:r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EFA32-DBB0-5C71-983E-2027F9DFB338}"/>
              </a:ext>
            </a:extLst>
          </p:cNvPr>
          <p:cNvSpPr txBox="1"/>
          <p:nvPr/>
        </p:nvSpPr>
        <p:spPr>
          <a:xfrm>
            <a:off x="10501597" y="5039615"/>
            <a:ext cx="1690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Generated Data</a:t>
            </a:r>
          </a:p>
          <a:p>
            <a:r>
              <a:rPr lang="en-US" sz="1600"/>
              <a:t>Real Data</a:t>
            </a:r>
            <a:endParaRPr lang="en-SG" sz="16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A024F21-4D0B-7540-59D0-B08815FCF770}"/>
              </a:ext>
            </a:extLst>
          </p:cNvPr>
          <p:cNvSpPr/>
          <p:nvPr/>
        </p:nvSpPr>
        <p:spPr>
          <a:xfrm>
            <a:off x="10421908" y="5134964"/>
            <a:ext cx="133389" cy="152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D66382-DEDE-2E3D-DB2B-09D15433831D}"/>
              </a:ext>
            </a:extLst>
          </p:cNvPr>
          <p:cNvSpPr/>
          <p:nvPr/>
        </p:nvSpPr>
        <p:spPr>
          <a:xfrm>
            <a:off x="10421909" y="5371075"/>
            <a:ext cx="133389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5612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05814044-9C3E-F00F-5FA3-30ABD0AC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277" y="2508884"/>
            <a:ext cx="3039881" cy="2279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F62DCA-1C69-DAF8-4E7E-447DC2C9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Fence GAN for Anomaly Detection</a:t>
            </a:r>
            <a:endParaRPr lang="en-SG" sz="36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2DB08-656C-63D7-B473-12D7D057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Content Placeholder 18">
            <a:extLst>
              <a:ext uri="{FF2B5EF4-FFF2-40B4-BE49-F238E27FC236}">
                <a16:creationId xmlns:a16="http://schemas.microsoft.com/office/drawing/2014/main" id="{56B90010-9EA0-DA05-3B23-1C0365C28273}"/>
              </a:ext>
            </a:extLst>
          </p:cNvPr>
          <p:cNvSpPr txBox="1">
            <a:spLocks/>
          </p:cNvSpPr>
          <p:nvPr/>
        </p:nvSpPr>
        <p:spPr>
          <a:xfrm>
            <a:off x="1002983" y="1696564"/>
            <a:ext cx="4492942" cy="47613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100"/>
              <a:t>In Fence GAN, </a:t>
            </a:r>
            <a:r>
              <a:rPr lang="en-US" sz="2100">
                <a:highlight>
                  <a:srgbClr val="FFFF00"/>
                </a:highlight>
              </a:rPr>
              <a:t>Discriminator score </a:t>
            </a:r>
            <a:r>
              <a:rPr lang="en-US" sz="2100"/>
              <a:t>of the generated data </a:t>
            </a:r>
            <a:r>
              <a:rPr lang="en-US" sz="2100">
                <a:highlight>
                  <a:srgbClr val="FFFF00"/>
                </a:highlight>
              </a:rPr>
              <a:t>serves as the decision boundary</a:t>
            </a:r>
            <a:r>
              <a:rPr lang="en-US" sz="2100"/>
              <a:t> between anomalous and real data. This cutoff score is a hyperparameter, </a:t>
            </a:r>
            <a:r>
              <a:rPr lang="el-GR" sz="2400" i="0">
                <a:solidFill>
                  <a:srgbClr val="202124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sz="2100"/>
              <a:t>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100"/>
              <a:t>Discriminator score of a test data that is bigger than cutoff score is classified real, and anomalous otherwise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1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A5EB7-98DC-6C3A-21F9-03274BB6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83" y="5472326"/>
            <a:ext cx="2634130" cy="532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10803C-C2C0-1E81-58E6-F149DDF88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023" y="5472326"/>
            <a:ext cx="3141759" cy="532072"/>
          </a:xfrm>
          <a:prstGeom prst="rect">
            <a:avLst/>
          </a:prstGeom>
        </p:spPr>
      </p:pic>
      <p:pic>
        <p:nvPicPr>
          <p:cNvPr id="15" name="Picture 14" descr="A graph of a hexagon&#10;&#10;Description automatically generated">
            <a:extLst>
              <a:ext uri="{FF2B5EF4-FFF2-40B4-BE49-F238E27FC236}">
                <a16:creationId xmlns:a16="http://schemas.microsoft.com/office/drawing/2014/main" id="{87222017-BD9D-99F6-D91C-E9BC62BBC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926" y="2191981"/>
            <a:ext cx="3834002" cy="28755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B0AAB0-C913-DC05-E1DF-BE12DC238A41}"/>
              </a:ext>
            </a:extLst>
          </p:cNvPr>
          <p:cNvSpPr txBox="1"/>
          <p:nvPr/>
        </p:nvSpPr>
        <p:spPr>
          <a:xfrm>
            <a:off x="9139522" y="5174766"/>
            <a:ext cx="169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Real Data</a:t>
            </a:r>
            <a:endParaRPr lang="en-SG" sz="2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13606C-80A9-73FE-204A-B209270FBB0D}"/>
              </a:ext>
            </a:extLst>
          </p:cNvPr>
          <p:cNvSpPr/>
          <p:nvPr/>
        </p:nvSpPr>
        <p:spPr>
          <a:xfrm>
            <a:off x="9006133" y="5286893"/>
            <a:ext cx="133389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6AF27-AFFA-2E3B-2780-180B9ADB9630}"/>
              </a:ext>
            </a:extLst>
          </p:cNvPr>
          <p:cNvSpPr txBox="1"/>
          <p:nvPr/>
        </p:nvSpPr>
        <p:spPr>
          <a:xfrm>
            <a:off x="10623834" y="1924109"/>
            <a:ext cx="1484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Discriminator </a:t>
            </a:r>
          </a:p>
          <a:p>
            <a:pPr algn="ctr"/>
            <a:r>
              <a:rPr lang="en-US" sz="160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550931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4130-7BC2-2DED-665D-4AB9E7F8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Disclaimer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21E0-61F3-5960-D900-DB295B8C967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/>
              <a:t>There are 3 types of data discussed in this presentation:</a:t>
            </a:r>
          </a:p>
          <a:p>
            <a:r>
              <a:rPr lang="en-US"/>
              <a:t>Real Data, e.g. Normal network access</a:t>
            </a:r>
          </a:p>
          <a:p>
            <a:r>
              <a:rPr lang="en-US"/>
              <a:t>Anomalous Data, e.g. Intrusive network access</a:t>
            </a:r>
          </a:p>
          <a:p>
            <a:r>
              <a:rPr lang="en-US"/>
              <a:t>Generated Data: Data generated by the Generator module of GAN that functions as a “Fence” between real and anomaly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9145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87B3-DB14-3F4E-479E-B2B30926A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Related Works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03E18-CCA4-2B7B-9A72-8331401634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Benchmarks of the paper:</a:t>
            </a:r>
          </a:p>
          <a:p>
            <a:r>
              <a:rPr lang="en-US"/>
              <a:t>AnoGAN &amp; ADGAN  (Inefficient: Iterative latent space search)</a:t>
            </a:r>
          </a:p>
          <a:p>
            <a:r>
              <a:rPr lang="en-US"/>
              <a:t>Efficient GAN (Bidirectional GAN)</a:t>
            </a:r>
          </a:p>
          <a:p>
            <a:r>
              <a:rPr lang="en-US"/>
              <a:t>GANomaly (Encoding, Reconstruction, Feature Matching Losses)</a:t>
            </a:r>
          </a:p>
          <a:p>
            <a:pPr marL="0" indent="0">
              <a:buNone/>
            </a:pPr>
            <a:endParaRPr lang="en-SG"/>
          </a:p>
          <a:p>
            <a:pPr marL="0" indent="0">
              <a:buNone/>
            </a:pPr>
            <a:r>
              <a:rPr lang="en-SG"/>
              <a:t>Not mentioned in the paper (but should have been):</a:t>
            </a:r>
          </a:p>
          <a:p>
            <a:r>
              <a:rPr lang="en-SG"/>
              <a:t>GeoTrans (Transformation and Augmentation)</a:t>
            </a:r>
          </a:p>
          <a:p>
            <a:r>
              <a:rPr lang="en-SG"/>
              <a:t>OneClassGAN (Learn latent representations constrained to one class)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4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B3F9BA-7FB7-B006-C85A-4931D2FA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11" y="1271108"/>
            <a:ext cx="9421177" cy="76949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spc="-40">
                <a:solidFill>
                  <a:srgbClr val="FFFFFF"/>
                </a:solidFill>
              </a:rPr>
              <a:t>2. Methodology</a:t>
            </a:r>
          </a:p>
        </p:txBody>
      </p:sp>
    </p:spTree>
    <p:extLst>
      <p:ext uri="{BB962C8B-B14F-4D97-AF65-F5344CB8AC3E}">
        <p14:creationId xmlns:p14="http://schemas.microsoft.com/office/powerpoint/2010/main" val="2297295277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{04267E1F-44D1-477D-A185-B98FD662D24B}tf89117832_win32</Template>
  <TotalTime>7203</TotalTime>
  <Words>1736</Words>
  <Application>Microsoft Office PowerPoint</Application>
  <PresentationFormat>Widescreen</PresentationFormat>
  <Paragraphs>406</Paragraphs>
  <Slides>41</Slides>
  <Notes>0</Notes>
  <HiddenSlides>5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Avenir Next LT Pro</vt:lpstr>
      <vt:lpstr>Calibri</vt:lpstr>
      <vt:lpstr>Cambria Math</vt:lpstr>
      <vt:lpstr>ColorBlockVTI</vt:lpstr>
      <vt:lpstr>Fence GAN for Anomaly Detection</vt:lpstr>
      <vt:lpstr>1. Introduction</vt:lpstr>
      <vt:lpstr>Generative Adversarial Network (GAN)</vt:lpstr>
      <vt:lpstr>Anomaly Detection using GAN</vt:lpstr>
      <vt:lpstr>Fence GAN for Anomaly Detection</vt:lpstr>
      <vt:lpstr>Fence GAN for Anomaly Detection</vt:lpstr>
      <vt:lpstr>Disclaimer</vt:lpstr>
      <vt:lpstr>Related Works</vt:lpstr>
      <vt:lpstr>2. Methodology</vt:lpstr>
      <vt:lpstr>Original GAN Loss Functions</vt:lpstr>
      <vt:lpstr>Fence GAN Innovation – Loss Function (1)</vt:lpstr>
      <vt:lpstr>Fence GAN Innovation – Loss Function (2)</vt:lpstr>
      <vt:lpstr>Fence GAN Innovation – Loss Function (3)</vt:lpstr>
      <vt:lpstr>Fence GAN Loss - Summary</vt:lpstr>
      <vt:lpstr>Implementation in PyTorch</vt:lpstr>
      <vt:lpstr>3. Results</vt:lpstr>
      <vt:lpstr>Dataset</vt:lpstr>
      <vt:lpstr>Performance</vt:lpstr>
      <vt:lpstr>4. Discussion</vt:lpstr>
      <vt:lpstr>Limitations and Improvements (1)</vt:lpstr>
      <vt:lpstr>Limitations and Improvements (2)</vt:lpstr>
      <vt:lpstr>Limitations and Improvements (3)</vt:lpstr>
      <vt:lpstr>The Case for Outline Loss</vt:lpstr>
      <vt:lpstr>Without Outline Loss</vt:lpstr>
      <vt:lpstr>With Outline Loss</vt:lpstr>
      <vt:lpstr>With vs Without Outline Loss</vt:lpstr>
      <vt:lpstr>Outline Loss on MNIST and CIFAR-10</vt:lpstr>
      <vt:lpstr>Summary</vt:lpstr>
      <vt:lpstr>References</vt:lpstr>
      <vt:lpstr>Thank you</vt:lpstr>
      <vt:lpstr>Appendix (Transposed Convolution)</vt:lpstr>
      <vt:lpstr>Appendix (Leaky ReLU, Tanh)</vt:lpstr>
      <vt:lpstr>Appendix (GANomaly)</vt:lpstr>
      <vt:lpstr>Appendix (GAN vs predecessors)</vt:lpstr>
      <vt:lpstr>Appendix (GeoTrans)</vt:lpstr>
      <vt:lpstr>Appendix (Gamma’s Impact)</vt:lpstr>
      <vt:lpstr>Limitations and Improvements (3)</vt:lpstr>
      <vt:lpstr>Without Outline Loss (~10 runs)</vt:lpstr>
      <vt:lpstr>Limitations and Improvements</vt:lpstr>
      <vt:lpstr>Implementation in PyTorch</vt:lpstr>
      <vt:lpstr>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Fence GAN for Anomaly Detection</dc:title>
  <dc:creator>TimothyAntoni _</dc:creator>
  <cp:lastModifiedBy>Timothy Antoni</cp:lastModifiedBy>
  <cp:revision>56</cp:revision>
  <dcterms:created xsi:type="dcterms:W3CDTF">2023-09-07T06:27:29Z</dcterms:created>
  <dcterms:modified xsi:type="dcterms:W3CDTF">2024-01-10T13:43:08Z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